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9" r:id="rId4"/>
    <p:sldId id="271" r:id="rId5"/>
    <p:sldId id="272" r:id="rId6"/>
    <p:sldId id="273" r:id="rId7"/>
    <p:sldId id="274" r:id="rId8"/>
    <p:sldId id="270" r:id="rId9"/>
    <p:sldId id="275" r:id="rId10"/>
    <p:sldId id="285" r:id="rId11"/>
    <p:sldId id="286" r:id="rId12"/>
    <p:sldId id="284" r:id="rId13"/>
    <p:sldId id="276" r:id="rId14"/>
    <p:sldId id="283" r:id="rId15"/>
    <p:sldId id="277" r:id="rId16"/>
    <p:sldId id="278" r:id="rId17"/>
    <p:sldId id="279" r:id="rId18"/>
    <p:sldId id="280" r:id="rId19"/>
    <p:sldId id="282" r:id="rId20"/>
    <p:sldId id="306" r:id="rId21"/>
    <p:sldId id="308" r:id="rId22"/>
    <p:sldId id="281" r:id="rId23"/>
    <p:sldId id="287" r:id="rId24"/>
    <p:sldId id="289" r:id="rId25"/>
    <p:sldId id="291" r:id="rId26"/>
    <p:sldId id="292" r:id="rId27"/>
    <p:sldId id="293" r:id="rId28"/>
    <p:sldId id="294" r:id="rId29"/>
    <p:sldId id="290" r:id="rId30"/>
    <p:sldId id="295" r:id="rId31"/>
    <p:sldId id="288" r:id="rId32"/>
    <p:sldId id="299" r:id="rId33"/>
    <p:sldId id="323" r:id="rId34"/>
    <p:sldId id="324" r:id="rId35"/>
    <p:sldId id="301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19" r:id="rId45"/>
    <p:sldId id="320" r:id="rId46"/>
    <p:sldId id="321" r:id="rId47"/>
    <p:sldId id="322" r:id="rId48"/>
    <p:sldId id="309" r:id="rId49"/>
    <p:sldId id="310" r:id="rId50"/>
    <p:sldId id="311" r:id="rId51"/>
    <p:sldId id="312" r:id="rId52"/>
    <p:sldId id="313" r:id="rId53"/>
    <p:sldId id="314" r:id="rId54"/>
    <p:sldId id="317" r:id="rId55"/>
    <p:sldId id="318" r:id="rId56"/>
    <p:sldId id="296" r:id="rId57"/>
  </p:sldIdLst>
  <p:sldSz cx="11161713" cy="7921625"/>
  <p:notesSz cx="9144000" cy="6858000"/>
  <p:defaultTextStyle>
    <a:defPPr>
      <a:defRPr lang="sr-Latn-CS"/>
    </a:defPPr>
    <a:lvl1pPr algn="l" defTabSz="10890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4513" indent="-87313" algn="l" defTabSz="10890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89025" indent="-174625" algn="l" defTabSz="10890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35125" indent="-263525" algn="l" defTabSz="10890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79638" indent="-350838" algn="l" defTabSz="10890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3399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8" autoAdjust="0"/>
    <p:restoredTop sz="92190" autoAdjust="0"/>
  </p:normalViewPr>
  <p:slideViewPr>
    <p:cSldViewPr snapToGrid="0">
      <p:cViewPr>
        <p:scale>
          <a:sx n="80" d="100"/>
          <a:sy n="80" d="100"/>
        </p:scale>
        <p:origin x="-1368" y="317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DBA2-7963-4201-AC54-B33DC777EC0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0663" y="514350"/>
            <a:ext cx="36226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6E70-FC70-491E-B92D-7BC5A63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6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1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Dijagram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0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ailure </a:t>
            </a:r>
            <a:r>
              <a:rPr lang="en-US" sz="1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ode, 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ffects and 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riticality 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nalysis</a:t>
            </a:r>
            <a:r>
              <a:rPr lang="hr-HR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Analiza načina, efekata i kritičnosti kvarova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ailure </a:t>
            </a:r>
            <a:r>
              <a:rPr lang="en-US" sz="1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ode, 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ffects and 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riticality 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nalysis</a:t>
            </a:r>
            <a:r>
              <a:rPr lang="hr-HR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Analiza načina, efekata i kritičnosti kvarova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6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6E70-FC70-491E-B92D-7BC5A6353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6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129" y="2460839"/>
            <a:ext cx="9487456" cy="16980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57" y="4488921"/>
            <a:ext cx="7813199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1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0283-7544-4894-ABD8-309E76AF9E4E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2552-AF3D-41F2-9656-04E6CAC75D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11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25A8-CAE6-4991-8565-D95FFCE4B8E8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CFF7-9E20-4020-9C14-54E8FECC85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8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8891" y="366742"/>
            <a:ext cx="3063658" cy="78079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05" y="366742"/>
            <a:ext cx="9010758" cy="78079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413B-9930-4238-9C83-B4877863563A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3D62-684B-431A-83C6-B18A0A016A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68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FC15-BEBA-4ACC-AF52-484865A86EEB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2065-FBF6-441D-AB7B-62ABF0A1A2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72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98" y="5090378"/>
            <a:ext cx="9487456" cy="1573323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698" y="3357523"/>
            <a:ext cx="9487456" cy="17328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2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4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6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8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60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12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4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6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5611-0A5C-431B-94CF-2E844FB0053F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5F20-D24C-432D-8F1E-BDFA0D0611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50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106" y="2134438"/>
            <a:ext cx="6036239" cy="60402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4373" y="2134438"/>
            <a:ext cx="6038177" cy="60402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C4C2-6C6D-460F-A6CE-6FA4840E358E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A362-2DD6-4BB3-8270-587349D845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8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317232"/>
            <a:ext cx="10045542" cy="13202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6" y="1773198"/>
            <a:ext cx="4931695" cy="73898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211" indent="0">
              <a:buNone/>
              <a:defRPr sz="2400" b="1"/>
            </a:lvl2pPr>
            <a:lvl3pPr marL="1090422" indent="0">
              <a:buNone/>
              <a:defRPr sz="2100" b="1"/>
            </a:lvl3pPr>
            <a:lvl4pPr marL="1635633" indent="0">
              <a:buNone/>
              <a:defRPr sz="1900" b="1"/>
            </a:lvl4pPr>
            <a:lvl5pPr marL="2180844" indent="0">
              <a:buNone/>
              <a:defRPr sz="1900" b="1"/>
            </a:lvl5pPr>
            <a:lvl6pPr marL="2726055" indent="0">
              <a:buNone/>
              <a:defRPr sz="1900" b="1"/>
            </a:lvl6pPr>
            <a:lvl7pPr marL="3271266" indent="0">
              <a:buNone/>
              <a:defRPr sz="1900" b="1"/>
            </a:lvl7pPr>
            <a:lvl8pPr marL="3816477" indent="0">
              <a:buNone/>
              <a:defRPr sz="1900" b="1"/>
            </a:lvl8pPr>
            <a:lvl9pPr marL="436168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86" y="2512182"/>
            <a:ext cx="4931695" cy="45641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996" y="1773198"/>
            <a:ext cx="4933632" cy="73898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211" indent="0">
              <a:buNone/>
              <a:defRPr sz="2400" b="1"/>
            </a:lvl2pPr>
            <a:lvl3pPr marL="1090422" indent="0">
              <a:buNone/>
              <a:defRPr sz="2100" b="1"/>
            </a:lvl3pPr>
            <a:lvl4pPr marL="1635633" indent="0">
              <a:buNone/>
              <a:defRPr sz="1900" b="1"/>
            </a:lvl4pPr>
            <a:lvl5pPr marL="2180844" indent="0">
              <a:buNone/>
              <a:defRPr sz="1900" b="1"/>
            </a:lvl5pPr>
            <a:lvl6pPr marL="2726055" indent="0">
              <a:buNone/>
              <a:defRPr sz="1900" b="1"/>
            </a:lvl6pPr>
            <a:lvl7pPr marL="3271266" indent="0">
              <a:buNone/>
              <a:defRPr sz="1900" b="1"/>
            </a:lvl7pPr>
            <a:lvl8pPr marL="3816477" indent="0">
              <a:buNone/>
              <a:defRPr sz="1900" b="1"/>
            </a:lvl8pPr>
            <a:lvl9pPr marL="436168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996" y="2512182"/>
            <a:ext cx="4933632" cy="45641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4653-771C-4DFA-90D9-F0368A87C704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C653-DC89-48BF-A21C-88A831F14C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726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C0CE-105C-4CF3-B4F7-633692649D8C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927F-377A-4ADD-907D-C1878E582D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73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A7D3-E6F5-4F95-A494-FDDE90CD27D4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41C9C-42B0-4917-AD7F-05545F165C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9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315398"/>
            <a:ext cx="3672127" cy="13422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920" y="315399"/>
            <a:ext cx="6239708" cy="676088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86" y="1657674"/>
            <a:ext cx="3672127" cy="5418612"/>
          </a:xfrm>
        </p:spPr>
        <p:txBody>
          <a:bodyPr/>
          <a:lstStyle>
            <a:lvl1pPr marL="0" indent="0">
              <a:buNone/>
              <a:defRPr sz="1700"/>
            </a:lvl1pPr>
            <a:lvl2pPr marL="545211" indent="0">
              <a:buNone/>
              <a:defRPr sz="1400"/>
            </a:lvl2pPr>
            <a:lvl3pPr marL="1090422" indent="0">
              <a:buNone/>
              <a:defRPr sz="1200"/>
            </a:lvl3pPr>
            <a:lvl4pPr marL="1635633" indent="0">
              <a:buNone/>
              <a:defRPr sz="1100"/>
            </a:lvl4pPr>
            <a:lvl5pPr marL="2180844" indent="0">
              <a:buNone/>
              <a:defRPr sz="1100"/>
            </a:lvl5pPr>
            <a:lvl6pPr marL="2726055" indent="0">
              <a:buNone/>
              <a:defRPr sz="1100"/>
            </a:lvl6pPr>
            <a:lvl7pPr marL="3271266" indent="0">
              <a:buNone/>
              <a:defRPr sz="1100"/>
            </a:lvl7pPr>
            <a:lvl8pPr marL="3816477" indent="0">
              <a:buNone/>
              <a:defRPr sz="1100"/>
            </a:lvl8pPr>
            <a:lvl9pPr marL="436168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04E3-9E5B-4A64-8BE3-C043DED734E6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671-3EF7-4964-BFBF-6303EADF8D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389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774" y="5545137"/>
            <a:ext cx="6697028" cy="65463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774" y="707812"/>
            <a:ext cx="6697028" cy="4752975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5211" indent="0">
              <a:buNone/>
              <a:defRPr sz="3300"/>
            </a:lvl2pPr>
            <a:lvl3pPr marL="1090422" indent="0">
              <a:buNone/>
              <a:defRPr sz="2900"/>
            </a:lvl3pPr>
            <a:lvl4pPr marL="1635633" indent="0">
              <a:buNone/>
              <a:defRPr sz="2400"/>
            </a:lvl4pPr>
            <a:lvl5pPr marL="2180844" indent="0">
              <a:buNone/>
              <a:defRPr sz="2400"/>
            </a:lvl5pPr>
            <a:lvl6pPr marL="2726055" indent="0">
              <a:buNone/>
              <a:defRPr sz="2400"/>
            </a:lvl6pPr>
            <a:lvl7pPr marL="3271266" indent="0">
              <a:buNone/>
              <a:defRPr sz="2400"/>
            </a:lvl7pPr>
            <a:lvl8pPr marL="3816477" indent="0">
              <a:buNone/>
              <a:defRPr sz="2400"/>
            </a:lvl8pPr>
            <a:lvl9pPr marL="4361688" indent="0">
              <a:buNone/>
              <a:defRPr sz="24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774" y="6199772"/>
            <a:ext cx="6697028" cy="929690"/>
          </a:xfrm>
        </p:spPr>
        <p:txBody>
          <a:bodyPr/>
          <a:lstStyle>
            <a:lvl1pPr marL="0" indent="0">
              <a:buNone/>
              <a:defRPr sz="1700"/>
            </a:lvl1pPr>
            <a:lvl2pPr marL="545211" indent="0">
              <a:buNone/>
              <a:defRPr sz="1400"/>
            </a:lvl2pPr>
            <a:lvl3pPr marL="1090422" indent="0">
              <a:buNone/>
              <a:defRPr sz="1200"/>
            </a:lvl3pPr>
            <a:lvl4pPr marL="1635633" indent="0">
              <a:buNone/>
              <a:defRPr sz="1100"/>
            </a:lvl4pPr>
            <a:lvl5pPr marL="2180844" indent="0">
              <a:buNone/>
              <a:defRPr sz="1100"/>
            </a:lvl5pPr>
            <a:lvl6pPr marL="2726055" indent="0">
              <a:buNone/>
              <a:defRPr sz="1100"/>
            </a:lvl6pPr>
            <a:lvl7pPr marL="3271266" indent="0">
              <a:buNone/>
              <a:defRPr sz="1100"/>
            </a:lvl7pPr>
            <a:lvl8pPr marL="3816477" indent="0">
              <a:buNone/>
              <a:defRPr sz="1100"/>
            </a:lvl8pPr>
            <a:lvl9pPr marL="436168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BBB7-7B7F-4554-9FCE-44E965FFBBB2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2B79-D563-4AC9-A479-B08963ED78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51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8800" y="317500"/>
            <a:ext cx="1004411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42" tIns="54521" rIns="109042" bIns="545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8800" y="1847850"/>
            <a:ext cx="100441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42" tIns="54521" rIns="109042" bIns="54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" y="7342188"/>
            <a:ext cx="2603500" cy="422275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l" defTabSz="109042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566F0-0791-4255-B653-6296285D5059}" type="datetimeFigureOut">
              <a:rPr lang="hr-HR"/>
              <a:pPr>
                <a:defRPr/>
              </a:pPr>
              <a:t>7.4.2014.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3175" y="7342188"/>
            <a:ext cx="3535363" cy="422275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ctr" defTabSz="109042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9413" y="7342188"/>
            <a:ext cx="2603500" cy="422275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r" defTabSz="109042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C7231-89C6-45A7-93DE-6AE83BFCEF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89025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90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890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890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890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988" indent="-407988" algn="l" defTabSz="10890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825" indent="-339725" algn="l" defTabSz="10890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075" indent="-271463" algn="l" defTabSz="10890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175" indent="-271463" algn="l" defTabSz="10890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688" indent="-271463" algn="l" defTabSz="10890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661" indent="-272606" algn="l" defTabSz="1090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872" indent="-272606" algn="l" defTabSz="1090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9083" indent="-272606" algn="l" defTabSz="1090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4294" indent="-272606" algn="l" defTabSz="1090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211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422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633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844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055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266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477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688" algn="l" defTabSz="10904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mms.plantservice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2051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2052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263857" y="1186646"/>
            <a:ext cx="9785268" cy="6127668"/>
          </a:xfrm>
          <a:prstGeom prst="rect">
            <a:avLst/>
          </a:prstGeom>
          <a:ln w="1905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48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8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INFORMACIJSKI SISTEMI ODRŽAVANJA</a:t>
            </a: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b="1" dirty="0" smtClean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Prof.dr.sc</a:t>
            </a:r>
            <a:r>
              <a:rPr lang="hr-HR" sz="32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. Dragutin Lisjak</a:t>
            </a: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9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Fakultet strojarstva i brodogradnje </a:t>
            </a:r>
            <a:r>
              <a:rPr lang="hr-HR" sz="29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 </a:t>
            </a:r>
            <a:r>
              <a:rPr lang="hr-HR" sz="29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Zagreb</a:t>
            </a: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9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Zavod za industrijsko </a:t>
            </a:r>
            <a:r>
              <a:rPr lang="hr-HR" sz="29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inženjerstvo</a:t>
            </a: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900" b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900" b="1" dirty="0" smtClean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9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Seminar - Zenica, 08.04.2014.</a:t>
            </a:r>
          </a:p>
          <a:p>
            <a:pPr algn="ct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900" b="1" dirty="0">
              <a:solidFill>
                <a:schemeClr val="tx1"/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i="1" dirty="0">
              <a:solidFill>
                <a:srgbClr val="002060"/>
              </a:solidFill>
            </a:endParaRPr>
          </a:p>
          <a:p>
            <a:pPr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i="1" dirty="0">
              <a:solidFill>
                <a:srgbClr val="002060"/>
              </a:solidFill>
            </a:endParaRPr>
          </a:p>
          <a:p>
            <a:pPr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i="1" dirty="0" smtClean="0">
              <a:solidFill>
                <a:srgbClr val="002060"/>
              </a:solidFill>
            </a:endParaRPr>
          </a:p>
          <a:p>
            <a:pPr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i="1" dirty="0">
              <a:solidFill>
                <a:srgbClr val="002060"/>
              </a:solidFill>
            </a:endParaRPr>
          </a:p>
          <a:p>
            <a:pPr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i="1" dirty="0" smtClean="0">
              <a:solidFill>
                <a:srgbClr val="002060"/>
              </a:solidFill>
            </a:endParaRPr>
          </a:p>
          <a:p>
            <a:pPr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i="1" dirty="0">
              <a:solidFill>
                <a:srgbClr val="002060"/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r" defTabSz="10904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i="1" dirty="0" smtClean="0">
                <a:solidFill>
                  <a:schemeClr val="tx1"/>
                </a:solidFill>
              </a:rPr>
              <a:t>dlisjak@fsb.hr</a:t>
            </a:r>
            <a:endParaRPr lang="hr-HR" sz="1900" i="1" dirty="0">
              <a:solidFill>
                <a:schemeClr val="tx1"/>
              </a:solidFill>
            </a:endParaRPr>
          </a:p>
          <a:p>
            <a:pPr defTabSz="1090422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761876"/>
            <a:ext cx="4353902" cy="221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08" y="1188236"/>
            <a:ext cx="3318266" cy="4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5822" y="1990308"/>
            <a:ext cx="955992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Usporedba CMMS rješenja u širokom rasponu aspekata važnih za industriju.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 rada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aspektima se dodaju težine (prioriteti) u % prema mišljenju potencijalnih korisnika CMMS rješenja. Aspektima su pridružene funkcije koje je potrebno rangirati prema slijedećim atributima važnosti:</a:t>
            </a:r>
          </a:p>
          <a:p>
            <a:pPr marL="1546225" lvl="2" indent="-4572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Important</a:t>
            </a:r>
          </a:p>
          <a:p>
            <a:pPr marL="1546225" lvl="2" indent="-4572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</a:p>
          <a:p>
            <a:pPr marL="1546225" lvl="2" indent="-4572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Somewhat Important</a:t>
            </a:r>
          </a:p>
          <a:p>
            <a:pPr marL="1546225" lvl="2" indent="-4572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Slighty important</a:t>
            </a:r>
          </a:p>
          <a:p>
            <a:pPr marL="1546225" lvl="2" indent="-4572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endParaRPr lang="hr-HR" sz="28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3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22" y="1194683"/>
            <a:ext cx="95599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Izabranim CMMS rješenjima dodjeljuju se određeni brojevi bodova izračunani na temelju zadanih težina aspekata kao i atributa važnosti dodijeljenih njihovim funkcijama.  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30" y="2769678"/>
            <a:ext cx="7078601" cy="46283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17127" y="1518966"/>
            <a:ext cx="9523788" cy="5555960"/>
            <a:chOff x="1217127" y="1823850"/>
            <a:chExt cx="9523788" cy="5555960"/>
          </a:xfrm>
        </p:grpSpPr>
        <p:sp>
          <p:nvSpPr>
            <p:cNvPr id="19" name="TextBox 18"/>
            <p:cNvSpPr txBox="1"/>
            <p:nvPr/>
          </p:nvSpPr>
          <p:spPr>
            <a:xfrm>
              <a:off x="8508840" y="5243176"/>
              <a:ext cx="22320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>
                    <a:lumMod val="50000"/>
                  </a:schemeClr>
                </a:buClr>
                <a:buSzPct val="80000"/>
                <a:defRPr/>
              </a:pPr>
              <a:r>
                <a:rPr lang="hr-HR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r-HR" sz="2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načini usporedbe</a:t>
              </a:r>
              <a:endParaRPr lang="hr-H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17127" y="1823850"/>
              <a:ext cx="7822352" cy="5555960"/>
              <a:chOff x="1217127" y="1633850"/>
              <a:chExt cx="7822352" cy="555596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9186" y="1633850"/>
                <a:ext cx="5352771" cy="5555960"/>
              </a:xfrm>
              <a:prstGeom prst="rect">
                <a:avLst/>
              </a:prstGeom>
              <a:noFill/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4562482" y="3930736"/>
                <a:ext cx="4476997" cy="11162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804953" y="3883234"/>
                <a:ext cx="3234526" cy="11637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937547" y="3906984"/>
                <a:ext cx="2101932" cy="11400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ounded Rectangle 8"/>
              <p:cNvSpPr/>
              <p:nvPr/>
            </p:nvSpPr>
            <p:spPr>
              <a:xfrm>
                <a:off x="2902936" y="3206342"/>
                <a:ext cx="1320769" cy="3983468"/>
              </a:xfrm>
              <a:prstGeom prst="roundRect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7127" y="2827128"/>
                <a:ext cx="137169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2">
                      <a:lumMod val="50000"/>
                    </a:schemeClr>
                  </a:buClr>
                  <a:buSzPct val="80000"/>
                  <a:defRPr/>
                </a:pPr>
                <a:r>
                  <a:rPr lang="hr-HR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hr-HR" sz="200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aspekti za</a:t>
                </a:r>
              </a:p>
              <a:p>
                <a:pPr algn="just">
                  <a:buClr>
                    <a:schemeClr val="accent2">
                      <a:lumMod val="50000"/>
                    </a:schemeClr>
                  </a:buClr>
                  <a:buSzPct val="80000"/>
                  <a:defRPr/>
                </a:pPr>
                <a:r>
                  <a:rPr lang="hr-HR" sz="200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usporedbu</a:t>
                </a:r>
              </a:p>
            </p:txBody>
          </p:sp>
          <p:cxnSp>
            <p:nvCxnSpPr>
              <p:cNvPr id="23" name="Straight Connector 22"/>
              <p:cNvCxnSpPr>
                <a:stCxn id="22" idx="2"/>
              </p:cNvCxnSpPr>
              <p:nvPr/>
            </p:nvCxnSpPr>
            <p:spPr>
              <a:xfrm>
                <a:off x="1902974" y="3535014"/>
                <a:ext cx="999962" cy="11438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88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8996" y="1056906"/>
            <a:ext cx="9666925" cy="6369195"/>
            <a:chOff x="1198996" y="1056906"/>
            <a:chExt cx="9666925" cy="636919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996" y="1056906"/>
              <a:ext cx="5156369" cy="6369195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320" y="3970555"/>
              <a:ext cx="6054601" cy="320617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3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80" y="1190090"/>
            <a:ext cx="8461395" cy="603509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10" y="1128152"/>
            <a:ext cx="4902262" cy="624855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62" y="1662545"/>
            <a:ext cx="4293802" cy="55883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22" y="1179939"/>
            <a:ext cx="7019717" cy="616862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01" y="1188867"/>
            <a:ext cx="7660986" cy="609703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4" y="1365425"/>
            <a:ext cx="4870780" cy="519236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11" y="5237018"/>
            <a:ext cx="6607810" cy="20859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938" y="1194688"/>
            <a:ext cx="10133775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50000"/>
                </a:schemeClr>
              </a:buClr>
              <a:defRPr/>
            </a:pP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NEKI TRENDOVI 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RAZVOJA CMMS RJEŠENJA</a:t>
            </a:r>
            <a:endParaRPr lang="hr-H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813" y="1748298"/>
            <a:ext cx="958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Mobilne aplikacije i primjena na mobilnim uređajima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Infor EAM Mobile for Phone - screensh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Infor EAM Mobile for Phone - screensh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5" y="2505685"/>
            <a:ext cx="2178899" cy="38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nfor EAM Mobile for Phone - screensh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9" y="2490187"/>
            <a:ext cx="2186915" cy="388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25" y="2497317"/>
            <a:ext cx="2178899" cy="38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2505685"/>
            <a:ext cx="2174195" cy="3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3075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3076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401438" y="2429153"/>
            <a:ext cx="6374389" cy="15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hr-HR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 DOBAVLJAČA CMMS RJEŠENJA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hr-HR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USPOREDBA I IZBOR CMMS RJEŠENJA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hr-HR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TRENDOVI RAZVOJA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AutoShape 2" descr="Infor EAM Mobile for Phone - screensh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Infor EAM Mobile for Phone - screensh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7" descr="Infor EAM Mobile for Phone - screensh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4" y="1321397"/>
            <a:ext cx="7631112" cy="572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AutoShape 2" descr="Infor EAM Mobile for Phone - screensh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Infor EAM Mobile for Phone - screensh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7" descr="Infor EAM Mobile for Phone - screensh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323258"/>
            <a:ext cx="7383461" cy="553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15" y="1183785"/>
            <a:ext cx="4715173" cy="27778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14" y="4192711"/>
            <a:ext cx="4715173" cy="31224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01" y="1112535"/>
            <a:ext cx="3377896" cy="625853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813" y="1320798"/>
            <a:ext cx="399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</a:t>
            </a:r>
            <a:r>
              <a:rPr lang="hr-HR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Cloud Computing</a:t>
            </a:r>
            <a:endParaRPr lang="hr-H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813" y="2032892"/>
            <a:ext cx="399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Definicije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5813" y="2722362"/>
            <a:ext cx="95599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Gartner</a:t>
            </a:r>
            <a:r>
              <a:rPr lang="hr-HR" sz="2800" b="1" baseline="30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opisuje računalstvo u oblacima kao </a:t>
            </a:r>
            <a:r>
              <a:rPr lang="hr-H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 računalstva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kojem se dinamički, skalabilni resursi pružaju kao usluga putem Interneta. </a:t>
            </a: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usluga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nam nudi teoretski neograničene količine diskovnog prostora, procesorske snage, radne memorije, </a:t>
            </a:r>
            <a:r>
              <a:rPr lang="hr-HR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bandwitha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trenutku kad nam je potrebno i onoliko koliko nam je potrebno na način da to sami kontroliramo (kroz našu aplikaciju ili kroz web portal).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3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13" y="1309237"/>
            <a:ext cx="95599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Ekonomski gledano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radi se o usluzi gdje više nismo vlasnici infrastrukture (računala, opreme, serverskih prostora i sl.) niti smo zaduženi za njihovo održavanje, već plaćamo vremenski najam one količine koju u pojedinom trenutku koristimo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hr-HR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</a:t>
            </a:r>
            <a:r>
              <a:rPr lang="hr-HR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oblak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koristi se kao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metafora za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Internet, te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 apstrakciju za kompleksnu infrastrukturu na kojoj se temelji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3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13" y="1189705"/>
            <a:ext cx="5851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 usluga računarstva u </a:t>
            </a:r>
            <a:r>
              <a:rPr lang="hr-HR" sz="28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oblacima</a:t>
            </a:r>
            <a:endParaRPr lang="hr-HR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813" y="1843612"/>
            <a:ext cx="95599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buAutoNum type="arabicPeriod"/>
            </a:pPr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Infrastruktura kao usluga (</a:t>
            </a:r>
            <a:r>
              <a:rPr lang="hr-HR" sz="2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IaaS</a:t>
            </a:r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hr-H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Usluga pružanja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osiguravanja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određene količine računalnih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resursa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procesorske snage, memorije, kapaciteta pohrane i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osigurane propusnosti mreže.</a:t>
            </a: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Korisnik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kontrolira operacijski sustav, razvijene aplikacije i moguće mrežne komponente poput vatrozida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Najvažnija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 je upravo nepotrebnost ulaganja u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vlastitu računalno-podatkovnu infrastrukturu.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4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13" y="1309237"/>
            <a:ext cx="95599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Platforma kao usluga (</a:t>
            </a:r>
            <a:r>
              <a:rPr lang="hr-HR" sz="2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PaaS</a:t>
            </a:r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hr-HR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Uključuje pružanje usluge operacijskog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sučelja za određenu aplikaciju. </a:t>
            </a: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Korisnik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pritom kontrolira aplikacije koje se tako pokreću, a po potrebi mu je pružena i određena kontrola nad samom uslugom hostinga. </a:t>
            </a: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Korisnik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 kontrolu nad operacijskim sustavom, sklopovljem ili mrežnom infrastrukturom na kojoj se aplikacija pokreće. 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2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13" y="1309237"/>
            <a:ext cx="95599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Softver kao usluga (S</a:t>
            </a:r>
            <a:r>
              <a:rPr lang="hr-HR" sz="2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</a:t>
            </a:r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hr-H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hr-HR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Uključuje </a:t>
            </a:r>
            <a:r>
              <a:rPr lang="vi-VN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distribucij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vi-VN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softvera u kojem proizvođač aplikativnog rješenja izrađuje aplikaciju, upravlja samom aplikacijom i okruženjem koje je podržava (engl. </a:t>
            </a:r>
            <a:r>
              <a:rPr lang="vi-VN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</a:t>
            </a:r>
            <a:r>
              <a:rPr lang="vi-V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 korisnicima je čini dostupnom putem mreže. </a:t>
            </a: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Najvažnija razlika softvera zasnovanog na modelu </a:t>
            </a:r>
            <a:r>
              <a:rPr lang="en-US" sz="2800" b="1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SaaS</a:t>
            </a:r>
            <a:r>
              <a:rPr lang="en-US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odnosu na tradicionalni je u tome što se </a:t>
            </a:r>
            <a:r>
              <a:rPr lang="en-US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softver ne kupuje, već se plaća usluga njegovog korištenja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13" y="1189705"/>
            <a:ext cx="7205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 implementacije računarstva u </a:t>
            </a:r>
            <a:r>
              <a:rPr lang="hr-HR" sz="28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oblacima</a:t>
            </a:r>
            <a:endParaRPr lang="hr-HR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818" y="1933052"/>
            <a:ext cx="95599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buAutoNum type="arabicPeriod"/>
            </a:pPr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Privatni oblak</a:t>
            </a:r>
          </a:p>
          <a:p>
            <a:pPr algn="just"/>
            <a:endParaRPr lang="hr-HR" sz="2800" b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1713" lvl="1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Koristi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slučaju kad je infrastruktura oblaka, vlasničke mreže ili podatkovnog centra takva da služi samo jednoj tvrtci ili poduzeću, odnosno djeluje unutar računala u kompaniji.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12" y="4956485"/>
            <a:ext cx="4145086" cy="20022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18" y="1315552"/>
            <a:ext cx="95599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hr-HR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Javni oblak</a:t>
            </a:r>
          </a:p>
          <a:p>
            <a:pPr algn="just"/>
            <a:endParaRPr lang="hr-HR" sz="2800" b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1713" lvl="1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Najčešća je varijanta </a:t>
            </a:r>
            <a:r>
              <a:rPr lang="hr-HR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oblaka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kojoj su usluge dostupne svim korisnicima u obliku plaćanja po dospijeću (eng. </a:t>
            </a:r>
            <a:r>
              <a:rPr lang="hr-HR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Pay-as-you-go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77" y="3914106"/>
            <a:ext cx="6055138" cy="25816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3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938" y="1313438"/>
            <a:ext cx="10081387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50000"/>
                </a:schemeClr>
              </a:buClr>
              <a:defRPr/>
            </a:pPr>
            <a:r>
              <a:rPr lang="hr-HR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IZBOR 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DOBAVLJAČA </a:t>
            </a:r>
            <a:r>
              <a:rPr lang="hr-HR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CMMS RJEŠENJA</a:t>
            </a:r>
            <a:endParaRPr lang="hr-H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050" y="2640425"/>
            <a:ext cx="95599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su ‘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ozbiljni igrači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r-H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CMMS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tržištu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kojeg od njih mogu računati na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duži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od njih ima najkraće vrijeme odziva?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Kakva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podrška korisnicima?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7938" y="2023318"/>
            <a:ext cx="399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Pitanja?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7938" y="5180174"/>
            <a:ext cx="399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Rješenje?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3074" y="5850677"/>
            <a:ext cx="9559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hr-HR" sz="24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MAGIČNI KVADRAT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85" y="5890876"/>
            <a:ext cx="1464479" cy="33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818" y="1315552"/>
            <a:ext cx="95599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hr-HR" sz="28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Hibridni oblak</a:t>
            </a:r>
          </a:p>
          <a:p>
            <a:pPr algn="just"/>
            <a:endParaRPr lang="hr-HR" sz="280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1713" lvl="1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Oblak sastavljen od dva tipa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oblaka:  </a:t>
            </a:r>
            <a:r>
              <a:rPr lang="hr-H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privatnog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hr-H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javnog</a:t>
            </a:r>
          </a:p>
          <a:p>
            <a:pPr marL="1001713" lvl="1" indent="-457200" algn="just">
              <a:buClr>
                <a:srgbClr val="006600"/>
              </a:buClr>
              <a:buSzPct val="70000"/>
              <a:buFont typeface="Wingdings" pitchFamily="2" charset="2"/>
              <a:buChar char="ü"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 aplikacija, pratećih servisa i podataka smješta se u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oblak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dok se ostatak IT-sustava i dalje nalazi na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privatnom oblaku tj.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vlastitoj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infrastrukturi tvrtke. 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34" y="4278532"/>
            <a:ext cx="5692504" cy="30513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813" y="1320798"/>
            <a:ext cx="967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 Optimizacija </a:t>
            </a: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strategije, programa i planova održavanja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053" y="2072178"/>
            <a:ext cx="95611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Specijalizirani optimizacijski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softveri koji se integriraju sa postojećim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CMMS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sustavima ili su njihov integralni dio.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1713" lvl="1" indent="-457200" algn="just">
              <a:buClr>
                <a:srgbClr val="006600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FMECA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ailure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ffects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riticality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nalysis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analiza:</a:t>
            </a:r>
          </a:p>
          <a:p>
            <a:pPr marL="1546225" lvl="2" indent="-457200" algn="just">
              <a:buClr>
                <a:srgbClr val="0066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potencijalnih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kvarova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promatranom tehničkom sustavu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46225" lvl="2" indent="-457200" algn="just">
              <a:buClr>
                <a:srgbClr val="0066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identifikacija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potencijalnih opasnosti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uzrokovanih kvarovima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46225" lvl="2" indent="-457200" algn="just">
              <a:buClr>
                <a:srgbClr val="0066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kritičnosti tehničkih sustava s obzirom na efekte kvarova</a:t>
            </a:r>
            <a:endParaRPr lang="hr-HR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3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6381" y="1397000"/>
            <a:ext cx="95611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Optimizer</a:t>
            </a:r>
            <a:r>
              <a:rPr lang="hr-H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programski alat namijenjen inženjerima održavanja i gospodarenja fizičkom 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imovinom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pomaže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razvoju, održavanju točnosti i ažurnosti i optimiranju programa/planova održavanja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postavljajući ih u korelaciju s poslovno - proizvodnim procesima i relevantnim aspektima na koje procesi utječu (okoliš, sigurnost, pouzdanost, kvaliteta, troškovi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Alati poput Optimizer+ su komplementarni modernim informacijskim sustavima održavanja (poput Infor EAM/CMMS sustava) i pridodaju im novi sadržaj i korisne 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funkcije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Optimizer+ je usklađen s industrijskim standardima za procjenu i evaluaciju rizika (npr. kolekcijom standarda poput ISO 14224 za industriju nafte i plina)</a:t>
            </a:r>
          </a:p>
        </p:txBody>
      </p:sp>
    </p:spTree>
    <p:extLst>
      <p:ext uri="{BB962C8B-B14F-4D97-AF65-F5344CB8AC3E}">
        <p14:creationId xmlns:p14="http://schemas.microsoft.com/office/powerpoint/2010/main" val="9378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4481" y="1132622"/>
            <a:ext cx="956117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Glavna područja primjene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Industrija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nafte i plina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Energetska postrojenja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Kemijska, farmaceutska i ostala procesna industrija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Prehrambena industrija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Rudarstvo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Vodoopskrbni sustavi ….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ovim segmentima industrije i gospodarstva tehničko održavanje je ključna komponenta sa stajališta raspoloživosti sredstava za rad, ali isto tako sigurnosti te mogućeg negativnog utjecaja na ljude i okoliš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Sustav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Optimizer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je razvijen na bazi najbolje industrijske prakse u održavanju i u sebi ima integrirane ekspertne baze podataka znanja na ovim područjima.</a:t>
            </a:r>
          </a:p>
        </p:txBody>
      </p:sp>
    </p:spTree>
    <p:extLst>
      <p:ext uri="{BB962C8B-B14F-4D97-AF65-F5344CB8AC3E}">
        <p14:creationId xmlns:p14="http://schemas.microsoft.com/office/powerpoint/2010/main" val="9935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4481" y="1342172"/>
            <a:ext cx="95611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rada i slijed provedbe aktivnosti korištenjem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Optimizer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rješenja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Definirati ciljeve poslovanja i ključne aspekte koji su relevantni za proces održavanja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Evaluacija i ocjena kritičnosti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tehničkih sustava (temelji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na metodama FMECA, RCM, RBI,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RBM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itd.)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Razvoj, ažuriranje i optimiranje planova održavanja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Korištenje generičkih baza podataka i datoteka s podacima o kvarovima i tipičnim aktivnostima održavanja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Simulacija i prognoziranje troškova održavanja, raspoloživosti, pouzdanosti za definirani opseg planova održavanja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Eksport planova održavanja u EAM/CMMS informacijski sustav održavanja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Kontinuirano praćenje i analiza efekata, korekcije koncepcije ….</a:t>
            </a:r>
          </a:p>
        </p:txBody>
      </p:sp>
    </p:spTree>
    <p:extLst>
      <p:ext uri="{BB962C8B-B14F-4D97-AF65-F5344CB8AC3E}">
        <p14:creationId xmlns:p14="http://schemas.microsoft.com/office/powerpoint/2010/main" val="31496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9778" y="1038679"/>
            <a:ext cx="9561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Optimizer</a:t>
            </a:r>
            <a:r>
              <a:rPr lang="hr-H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rada</a:t>
            </a:r>
            <a:endParaRPr lang="hr-HR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7484268" y="1644898"/>
            <a:ext cx="22987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latin typeface="+mn-lt"/>
              </a:rPr>
              <a:t>Aspekti poslovanja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hr-HR" dirty="0">
                <a:latin typeface="+mn-lt"/>
              </a:rPr>
              <a:t>Lista opreme</a:t>
            </a:r>
            <a:endParaRPr lang="en-GB" dirty="0">
              <a:latin typeface="+mn-lt"/>
            </a:endParaRPr>
          </a:p>
          <a:p>
            <a:pPr>
              <a:defRPr/>
            </a:pPr>
            <a:r>
              <a:rPr lang="hr-HR" dirty="0">
                <a:latin typeface="+mn-lt"/>
              </a:rPr>
              <a:t>Analiza rizika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(FMECA)</a:t>
            </a:r>
          </a:p>
          <a:p>
            <a:pPr>
              <a:defRPr/>
            </a:pPr>
            <a:r>
              <a:rPr lang="hr-HR" dirty="0">
                <a:latin typeface="+mn-lt"/>
              </a:rPr>
              <a:t>Plan održavanja</a:t>
            </a:r>
            <a:endParaRPr lang="en-GB" dirty="0">
              <a:latin typeface="+mn-lt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7041355" y="5508873"/>
            <a:ext cx="222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E</a:t>
            </a:r>
            <a:r>
              <a:rPr lang="hr-HR" dirty="0" err="1">
                <a:latin typeface="+mn-lt"/>
              </a:rPr>
              <a:t>ksport</a:t>
            </a:r>
            <a:r>
              <a:rPr lang="hr-HR" dirty="0">
                <a:latin typeface="+mn-lt"/>
              </a:rPr>
              <a:t> u </a:t>
            </a:r>
            <a:r>
              <a:rPr lang="en-GB" dirty="0">
                <a:latin typeface="+mn-lt"/>
              </a:rPr>
              <a:t>CMMS</a:t>
            </a:r>
          </a:p>
          <a:p>
            <a:pPr>
              <a:defRPr/>
            </a:pPr>
            <a:r>
              <a:rPr lang="hr-HR" dirty="0">
                <a:latin typeface="+mn-lt"/>
              </a:rPr>
              <a:t>Praćenje </a:t>
            </a:r>
            <a:r>
              <a:rPr lang="hr-HR" dirty="0" err="1">
                <a:latin typeface="+mn-lt"/>
              </a:rPr>
              <a:t>eksploat</a:t>
            </a:r>
            <a:r>
              <a:rPr lang="hr-HR" dirty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704180" y="5362823"/>
            <a:ext cx="2982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latin typeface="+mn-lt"/>
              </a:rPr>
              <a:t>Import podataka</a:t>
            </a:r>
            <a:br>
              <a:rPr lang="hr-HR" dirty="0">
                <a:latin typeface="+mn-lt"/>
              </a:rPr>
            </a:br>
            <a:r>
              <a:rPr lang="hr-HR" dirty="0" err="1">
                <a:latin typeface="+mn-lt"/>
              </a:rPr>
              <a:t>Optimizer</a:t>
            </a:r>
            <a:r>
              <a:rPr lang="hr-HR" dirty="0">
                <a:latin typeface="+mn-lt"/>
              </a:rPr>
              <a:t>+</a:t>
            </a:r>
            <a:endParaRPr lang="hr-HR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hr-HR" dirty="0">
                <a:latin typeface="+mn-lt"/>
                <a:sym typeface="Wingdings" pitchFamily="2" charset="2"/>
              </a:rPr>
              <a:t>Simulacija / Optimiranje </a:t>
            </a:r>
          </a:p>
          <a:p>
            <a:pPr>
              <a:defRPr/>
            </a:pPr>
            <a:r>
              <a:rPr lang="hr-HR" dirty="0">
                <a:latin typeface="+mn-lt"/>
                <a:sym typeface="Wingdings" pitchFamily="2" charset="2"/>
              </a:rPr>
              <a:t>Evaluacija scenarija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591468" y="2597398"/>
            <a:ext cx="213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latin typeface="+mn-lt"/>
              </a:rPr>
              <a:t>Podesi parametre</a:t>
            </a:r>
            <a:endParaRPr lang="en-GB" dirty="0">
              <a:latin typeface="+mn-lt"/>
            </a:endParaRPr>
          </a:p>
          <a:p>
            <a:pPr>
              <a:defRPr/>
            </a:pPr>
            <a:r>
              <a:rPr lang="hr-HR" dirty="0">
                <a:latin typeface="+mn-lt"/>
              </a:rPr>
              <a:t>Eksport u </a:t>
            </a:r>
            <a:r>
              <a:rPr lang="en-GB" dirty="0">
                <a:latin typeface="+mn-lt"/>
              </a:rPr>
              <a:t>CMMS</a:t>
            </a:r>
          </a:p>
        </p:txBody>
      </p:sp>
      <p:pic>
        <p:nvPicPr>
          <p:cNvPr id="2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0" y="2556123"/>
            <a:ext cx="611981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9760743" y="1770311"/>
            <a:ext cx="319087" cy="168275"/>
            <a:chOff x="392" y="920"/>
            <a:chExt cx="4232" cy="2240"/>
          </a:xfrm>
        </p:grpSpPr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9909968" y="1983036"/>
            <a:ext cx="319087" cy="168275"/>
            <a:chOff x="392" y="920"/>
            <a:chExt cx="4232" cy="2240"/>
          </a:xfrm>
        </p:grpSpPr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pic>
        <p:nvPicPr>
          <p:cNvPr id="38" name="Picture 43" descr="Infor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003" r="4726" b="23323"/>
          <a:stretch>
            <a:fillRect/>
          </a:stretch>
        </p:blipFill>
        <p:spPr bwMode="auto">
          <a:xfrm>
            <a:off x="9130505" y="1979861"/>
            <a:ext cx="5159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9640093" y="2071936"/>
            <a:ext cx="220662" cy="0"/>
          </a:xfrm>
          <a:prstGeom prst="line">
            <a:avLst/>
          </a:prstGeom>
          <a:noFill/>
          <a:ln w="3175">
            <a:solidFill>
              <a:srgbClr val="0099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8554243" y="2556123"/>
            <a:ext cx="319087" cy="168275"/>
            <a:chOff x="392" y="920"/>
            <a:chExt cx="4232" cy="2240"/>
          </a:xfrm>
        </p:grpSpPr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5" name="Group 50"/>
          <p:cNvGrpSpPr>
            <a:grpSpLocks/>
          </p:cNvGrpSpPr>
          <p:nvPr/>
        </p:nvGrpSpPr>
        <p:grpSpPr bwMode="auto">
          <a:xfrm>
            <a:off x="9417843" y="2845048"/>
            <a:ext cx="319087" cy="166688"/>
            <a:chOff x="392" y="920"/>
            <a:chExt cx="4232" cy="2240"/>
          </a:xfrm>
        </p:grpSpPr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9838530" y="5512048"/>
            <a:ext cx="319088" cy="166688"/>
            <a:chOff x="392" y="920"/>
            <a:chExt cx="4232" cy="2240"/>
          </a:xfrm>
        </p:grpSpPr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pic>
        <p:nvPicPr>
          <p:cNvPr id="55" name="Picture 60" descr="Infor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003" r="4726" b="23323"/>
          <a:stretch>
            <a:fillRect/>
          </a:stretch>
        </p:blipFill>
        <p:spPr bwMode="auto">
          <a:xfrm>
            <a:off x="9059068" y="5508873"/>
            <a:ext cx="514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9567068" y="5599361"/>
            <a:ext cx="222250" cy="0"/>
          </a:xfrm>
          <a:prstGeom prst="line">
            <a:avLst/>
          </a:prstGeom>
          <a:noFill/>
          <a:ln w="3175">
            <a:solidFill>
              <a:srgbClr val="0099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57" name="Picture 62" descr="Infor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003" r="4726" b="23323"/>
          <a:stretch>
            <a:fillRect/>
          </a:stretch>
        </p:blipFill>
        <p:spPr bwMode="auto">
          <a:xfrm>
            <a:off x="9343230" y="5842248"/>
            <a:ext cx="5159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3861593" y="5727948"/>
            <a:ext cx="319087" cy="166688"/>
            <a:chOff x="392" y="920"/>
            <a:chExt cx="4232" cy="2240"/>
          </a:xfrm>
        </p:grpSpPr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pic>
        <p:nvPicPr>
          <p:cNvPr id="63" name="Picture 68" descr="Infor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003" r="4726" b="23323"/>
          <a:stretch>
            <a:fillRect/>
          </a:stretch>
        </p:blipFill>
        <p:spPr bwMode="auto">
          <a:xfrm>
            <a:off x="3082130" y="5724773"/>
            <a:ext cx="514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3591718" y="5816848"/>
            <a:ext cx="220662" cy="0"/>
          </a:xfrm>
          <a:prstGeom prst="line">
            <a:avLst/>
          </a:prstGeom>
          <a:noFill/>
          <a:ln w="31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65" name="Group 70"/>
          <p:cNvGrpSpPr>
            <a:grpSpLocks/>
          </p:cNvGrpSpPr>
          <p:nvPr/>
        </p:nvGrpSpPr>
        <p:grpSpPr bwMode="auto">
          <a:xfrm>
            <a:off x="4017168" y="6228011"/>
            <a:ext cx="319087" cy="168275"/>
            <a:chOff x="392" y="920"/>
            <a:chExt cx="4232" cy="2240"/>
          </a:xfrm>
        </p:grpSpPr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0" name="Group 75"/>
          <p:cNvGrpSpPr>
            <a:grpSpLocks/>
          </p:cNvGrpSpPr>
          <p:nvPr/>
        </p:nvGrpSpPr>
        <p:grpSpPr bwMode="auto">
          <a:xfrm>
            <a:off x="4593430" y="5940673"/>
            <a:ext cx="319088" cy="168275"/>
            <a:chOff x="392" y="920"/>
            <a:chExt cx="4232" cy="2240"/>
          </a:xfrm>
        </p:grpSpPr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5" name="Group 80"/>
          <p:cNvGrpSpPr>
            <a:grpSpLocks/>
          </p:cNvGrpSpPr>
          <p:nvPr/>
        </p:nvGrpSpPr>
        <p:grpSpPr bwMode="auto">
          <a:xfrm>
            <a:off x="4321968" y="2952998"/>
            <a:ext cx="320675" cy="168275"/>
            <a:chOff x="392" y="920"/>
            <a:chExt cx="4232" cy="2240"/>
          </a:xfrm>
        </p:grpSpPr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pic>
        <p:nvPicPr>
          <p:cNvPr id="80" name="Picture 85" descr="Infor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003" r="4726" b="23323"/>
          <a:stretch>
            <a:fillRect/>
          </a:stretch>
        </p:blipFill>
        <p:spPr bwMode="auto">
          <a:xfrm>
            <a:off x="3542505" y="2949823"/>
            <a:ext cx="5159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Line 86"/>
          <p:cNvSpPr>
            <a:spLocks noChangeShapeType="1"/>
          </p:cNvSpPr>
          <p:nvPr/>
        </p:nvSpPr>
        <p:spPr bwMode="auto">
          <a:xfrm>
            <a:off x="4052093" y="3041898"/>
            <a:ext cx="222250" cy="0"/>
          </a:xfrm>
          <a:prstGeom prst="line">
            <a:avLst/>
          </a:prstGeom>
          <a:noFill/>
          <a:ln w="3175">
            <a:solidFill>
              <a:srgbClr val="0099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82" name="Group 87"/>
          <p:cNvGrpSpPr>
            <a:grpSpLocks/>
          </p:cNvGrpSpPr>
          <p:nvPr/>
        </p:nvGrpSpPr>
        <p:grpSpPr bwMode="auto">
          <a:xfrm>
            <a:off x="3801268" y="2721223"/>
            <a:ext cx="319087" cy="168275"/>
            <a:chOff x="392" y="920"/>
            <a:chExt cx="4232" cy="2240"/>
          </a:xfrm>
        </p:grpSpPr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3033" y="1660"/>
              <a:ext cx="1591" cy="750"/>
            </a:xfrm>
            <a:custGeom>
              <a:avLst/>
              <a:gdLst>
                <a:gd name="T0" fmla="*/ 7 w 4747"/>
                <a:gd name="T1" fmla="*/ 0 h 2237"/>
                <a:gd name="T2" fmla="*/ 1 w 4747"/>
                <a:gd name="T3" fmla="*/ 0 h 2237"/>
                <a:gd name="T4" fmla="*/ 0 w 4747"/>
                <a:gd name="T5" fmla="*/ 3 h 2237"/>
                <a:gd name="T6" fmla="*/ 3 w 4747"/>
                <a:gd name="T7" fmla="*/ 3 h 2237"/>
                <a:gd name="T8" fmla="*/ 4 w 4747"/>
                <a:gd name="T9" fmla="*/ 3 h 2237"/>
                <a:gd name="T10" fmla="*/ 4 w 4747"/>
                <a:gd name="T11" fmla="*/ 3 h 2237"/>
                <a:gd name="T12" fmla="*/ 7 w 4747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7"/>
                <a:gd name="T23" fmla="*/ 4747 w 4747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7">
                  <a:moveTo>
                    <a:pt x="4747" y="0"/>
                  </a:moveTo>
                  <a:lnTo>
                    <a:pt x="816" y="0"/>
                  </a:lnTo>
                  <a:lnTo>
                    <a:pt x="0" y="2237"/>
                  </a:lnTo>
                  <a:lnTo>
                    <a:pt x="2449" y="2237"/>
                  </a:lnTo>
                  <a:cubicBezTo>
                    <a:pt x="2523" y="2228"/>
                    <a:pt x="2603" y="2200"/>
                    <a:pt x="2671" y="2176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2"/>
                    <a:pt x="4747" y="0"/>
                  </a:cubicBezTo>
                  <a:close/>
                </a:path>
              </a:pathLst>
            </a:custGeom>
            <a:solidFill>
              <a:srgbClr val="7F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4" name="Freeform 89"/>
            <p:cNvSpPr>
              <a:spLocks/>
            </p:cNvSpPr>
            <p:nvPr/>
          </p:nvSpPr>
          <p:spPr bwMode="auto">
            <a:xfrm>
              <a:off x="1984" y="920"/>
              <a:ext cx="1591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9"/>
                    <a:pt x="2603" y="2201"/>
                    <a:pt x="2671" y="2177"/>
                  </a:cubicBezTo>
                  <a:cubicBezTo>
                    <a:pt x="2825" y="2121"/>
                    <a:pt x="2913" y="2082"/>
                    <a:pt x="3009" y="2032"/>
                  </a:cubicBezTo>
                  <a:cubicBezTo>
                    <a:pt x="3582" y="1734"/>
                    <a:pt x="4456" y="1043"/>
                    <a:pt x="4747" y="0"/>
                  </a:cubicBezTo>
                  <a:close/>
                </a:path>
              </a:pathLst>
            </a:custGeom>
            <a:solidFill>
              <a:srgbClr val="CF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5" name="Freeform 90"/>
            <p:cNvSpPr>
              <a:spLocks/>
            </p:cNvSpPr>
            <p:nvPr/>
          </p:nvSpPr>
          <p:spPr bwMode="auto">
            <a:xfrm>
              <a:off x="1441" y="2410"/>
              <a:ext cx="1592" cy="750"/>
            </a:xfrm>
            <a:custGeom>
              <a:avLst/>
              <a:gdLst>
                <a:gd name="T0" fmla="*/ 7 w 4747"/>
                <a:gd name="T1" fmla="*/ 0 h 2238"/>
                <a:gd name="T2" fmla="*/ 1 w 4747"/>
                <a:gd name="T3" fmla="*/ 0 h 2238"/>
                <a:gd name="T4" fmla="*/ 0 w 4747"/>
                <a:gd name="T5" fmla="*/ 3 h 2238"/>
                <a:gd name="T6" fmla="*/ 3 w 4747"/>
                <a:gd name="T7" fmla="*/ 3 h 2238"/>
                <a:gd name="T8" fmla="*/ 4 w 4747"/>
                <a:gd name="T9" fmla="*/ 3 h 2238"/>
                <a:gd name="T10" fmla="*/ 4 w 4747"/>
                <a:gd name="T11" fmla="*/ 3 h 2238"/>
                <a:gd name="T12" fmla="*/ 7 w 4747"/>
                <a:gd name="T13" fmla="*/ 0 h 2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7"/>
                <a:gd name="T22" fmla="*/ 0 h 2238"/>
                <a:gd name="T23" fmla="*/ 4747 w 4747"/>
                <a:gd name="T24" fmla="*/ 2238 h 2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7" h="2238">
                  <a:moveTo>
                    <a:pt x="4747" y="0"/>
                  </a:moveTo>
                  <a:lnTo>
                    <a:pt x="816" y="0"/>
                  </a:lnTo>
                  <a:lnTo>
                    <a:pt x="0" y="2238"/>
                  </a:lnTo>
                  <a:lnTo>
                    <a:pt x="2449" y="2238"/>
                  </a:lnTo>
                  <a:cubicBezTo>
                    <a:pt x="2522" y="2228"/>
                    <a:pt x="2603" y="2201"/>
                    <a:pt x="2671" y="2177"/>
                  </a:cubicBezTo>
                  <a:cubicBezTo>
                    <a:pt x="2826" y="2121"/>
                    <a:pt x="2913" y="2082"/>
                    <a:pt x="3009" y="2032"/>
                  </a:cubicBezTo>
                  <a:cubicBezTo>
                    <a:pt x="3583" y="1733"/>
                    <a:pt x="4457" y="1043"/>
                    <a:pt x="4747" y="0"/>
                  </a:cubicBezTo>
                  <a:close/>
                </a:path>
              </a:pathLst>
            </a:custGeom>
            <a:solidFill>
              <a:srgbClr val="00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6" name="Freeform 91"/>
            <p:cNvSpPr>
              <a:spLocks/>
            </p:cNvSpPr>
            <p:nvPr/>
          </p:nvSpPr>
          <p:spPr bwMode="auto">
            <a:xfrm>
              <a:off x="392" y="1670"/>
              <a:ext cx="1592" cy="750"/>
            </a:xfrm>
            <a:custGeom>
              <a:avLst/>
              <a:gdLst>
                <a:gd name="T0" fmla="*/ 7 w 4748"/>
                <a:gd name="T1" fmla="*/ 0 h 2237"/>
                <a:gd name="T2" fmla="*/ 1 w 4748"/>
                <a:gd name="T3" fmla="*/ 0 h 2237"/>
                <a:gd name="T4" fmla="*/ 0 w 4748"/>
                <a:gd name="T5" fmla="*/ 3 h 2237"/>
                <a:gd name="T6" fmla="*/ 3 w 4748"/>
                <a:gd name="T7" fmla="*/ 3 h 2237"/>
                <a:gd name="T8" fmla="*/ 4 w 4748"/>
                <a:gd name="T9" fmla="*/ 3 h 2237"/>
                <a:gd name="T10" fmla="*/ 4 w 4748"/>
                <a:gd name="T11" fmla="*/ 3 h 2237"/>
                <a:gd name="T12" fmla="*/ 7 w 4748"/>
                <a:gd name="T13" fmla="*/ 0 h 2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8"/>
                <a:gd name="T22" fmla="*/ 0 h 2237"/>
                <a:gd name="T23" fmla="*/ 4748 w 4748"/>
                <a:gd name="T24" fmla="*/ 2237 h 2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8" h="2237">
                  <a:moveTo>
                    <a:pt x="4748" y="0"/>
                  </a:moveTo>
                  <a:lnTo>
                    <a:pt x="817" y="0"/>
                  </a:lnTo>
                  <a:lnTo>
                    <a:pt x="0" y="2237"/>
                  </a:lnTo>
                  <a:lnTo>
                    <a:pt x="2450" y="2237"/>
                  </a:lnTo>
                  <a:cubicBezTo>
                    <a:pt x="2523" y="2228"/>
                    <a:pt x="2604" y="2201"/>
                    <a:pt x="2672" y="2176"/>
                  </a:cubicBezTo>
                  <a:cubicBezTo>
                    <a:pt x="2826" y="2121"/>
                    <a:pt x="2914" y="2082"/>
                    <a:pt x="3010" y="2032"/>
                  </a:cubicBezTo>
                  <a:cubicBezTo>
                    <a:pt x="3583" y="1733"/>
                    <a:pt x="4457" y="1043"/>
                    <a:pt x="4748" y="0"/>
                  </a:cubicBezTo>
                  <a:close/>
                </a:path>
              </a:pathLst>
            </a:custGeom>
            <a:solidFill>
              <a:srgbClr val="8F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pic>
        <p:nvPicPr>
          <p:cNvPr id="87" name="Picture 92" descr="Infor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3" b="15656"/>
          <a:stretch>
            <a:fillRect/>
          </a:stretch>
        </p:blipFill>
        <p:spPr bwMode="auto">
          <a:xfrm>
            <a:off x="5458618" y="6372473"/>
            <a:ext cx="1622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Line 93"/>
          <p:cNvSpPr>
            <a:spLocks noChangeShapeType="1"/>
          </p:cNvSpPr>
          <p:nvPr/>
        </p:nvSpPr>
        <p:spPr bwMode="auto">
          <a:xfrm>
            <a:off x="7114380" y="6661398"/>
            <a:ext cx="588963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9" name="Text Box 94"/>
          <p:cNvSpPr txBox="1">
            <a:spLocks noChangeArrowheads="1"/>
          </p:cNvSpPr>
          <p:nvPr/>
        </p:nvSpPr>
        <p:spPr bwMode="auto">
          <a:xfrm>
            <a:off x="1424780" y="1763961"/>
            <a:ext cx="5351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P</a:t>
            </a:r>
            <a:r>
              <a:rPr lang="hr-HR" sz="2000" baseline="-25000" dirty="0">
                <a:solidFill>
                  <a:srgbClr val="002060"/>
                </a:solidFill>
                <a:latin typeface="+mn-lt"/>
              </a:rPr>
              <a:t>lan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D</a:t>
            </a:r>
            <a:r>
              <a:rPr lang="hr-HR" sz="2000" baseline="-25000" dirty="0">
                <a:solidFill>
                  <a:srgbClr val="002060"/>
                </a:solidFill>
                <a:latin typeface="+mn-lt"/>
              </a:rPr>
              <a:t>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C</a:t>
            </a:r>
            <a:r>
              <a:rPr lang="hr-HR" sz="2000" baseline="-25000" dirty="0" err="1">
                <a:solidFill>
                  <a:srgbClr val="002060"/>
                </a:solidFill>
                <a:latin typeface="+mn-lt"/>
              </a:rPr>
              <a:t>heck</a:t>
            </a:r>
            <a:r>
              <a:rPr lang="hr-HR" sz="2000" baseline="-25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A</a:t>
            </a:r>
            <a:r>
              <a:rPr lang="hr-HR" sz="2000" baseline="-25000" dirty="0">
                <a:solidFill>
                  <a:srgbClr val="002060"/>
                </a:solidFill>
                <a:latin typeface="+mn-lt"/>
              </a:rPr>
              <a:t>ct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002060"/>
                </a:solidFill>
                <a:latin typeface="+mn-lt"/>
              </a:rPr>
              <a:t>- ciklički proces održavanja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43" y="6443911"/>
            <a:ext cx="1943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1403350" y="1412875"/>
            <a:ext cx="8715375" cy="5572125"/>
          </a:xfrm>
        </p:spPr>
        <p:txBody>
          <a:bodyPr/>
          <a:lstStyle/>
          <a:p>
            <a:pPr marL="174625" indent="-174625" eaLnBrk="1" hangingPunct="1">
              <a:lnSpc>
                <a:spcPct val="10000"/>
              </a:lnSpc>
              <a:spcBef>
                <a:spcPct val="40000"/>
              </a:spcBef>
              <a:tabLst>
                <a:tab pos="741363" algn="l"/>
              </a:tabLst>
              <a:defRPr/>
            </a:pPr>
            <a:endParaRPr lang="hr-HR" sz="2000" dirty="0" smtClean="0"/>
          </a:p>
          <a:p>
            <a:pPr marL="407987" indent="-263525">
              <a:defRPr/>
            </a:pPr>
            <a:r>
              <a:rPr lang="hr-HR" sz="1800" b="1" dirty="0" smtClean="0"/>
              <a:t>Identifikacija aspekata i formiranje matrice rizika</a:t>
            </a:r>
            <a:endParaRPr lang="en-US" sz="1800" b="1" dirty="0" smtClean="0"/>
          </a:p>
          <a:p>
            <a:pPr marL="263525" indent="-263525">
              <a:buFont typeface="Wingdings 3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nl-NL" dirty="0" smtClean="0"/>
          </a:p>
          <a:p>
            <a:pPr marL="454025" lvl="1" indent="-165100" eaLnBrk="1" hangingPunct="1">
              <a:lnSpc>
                <a:spcPct val="70000"/>
              </a:lnSpc>
              <a:spcBef>
                <a:spcPct val="40000"/>
              </a:spcBef>
              <a:buFont typeface="Verdana" pitchFamily="34" charset="0"/>
              <a:buNone/>
              <a:tabLst>
                <a:tab pos="741363" algn="l"/>
              </a:tabLst>
              <a:defRPr/>
            </a:pPr>
            <a:endParaRPr lang="hr-HR" sz="1800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57337" y="2501900"/>
            <a:ext cx="149225" cy="284638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555698"/>
              </p:ext>
            </p:extLst>
          </p:nvPr>
        </p:nvGraphicFramePr>
        <p:xfrm>
          <a:off x="2952750" y="2041525"/>
          <a:ext cx="4365625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afbeelding" r:id="rId3" imgW="7961905" imgH="5544324" progId="Paint.Picture">
                  <p:embed/>
                </p:oleObj>
              </mc:Choice>
              <mc:Fallback>
                <p:oleObj name="Bitmapafbeelding" r:id="rId3" imgW="7961905" imgH="55443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719"/>
                      <a:stretch>
                        <a:fillRect/>
                      </a:stretch>
                    </p:blipFill>
                    <p:spPr bwMode="auto">
                      <a:xfrm>
                        <a:off x="2952750" y="2041525"/>
                        <a:ext cx="4365625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0001" r="36250" b="5000"/>
          <a:stretch>
            <a:fillRect/>
          </a:stretch>
        </p:blipFill>
        <p:spPr bwMode="auto">
          <a:xfrm>
            <a:off x="5545137" y="2976562"/>
            <a:ext cx="410527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736850" y="5065712"/>
            <a:ext cx="2089150" cy="1531938"/>
          </a:xfrm>
          <a:prstGeom prst="roundRect">
            <a:avLst>
              <a:gd name="adj" fmla="val 16667"/>
            </a:avLst>
          </a:prstGeom>
          <a:solidFill>
            <a:srgbClr val="E1E0C2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Primjer aspekata</a:t>
            </a:r>
          </a:p>
          <a:p>
            <a:pPr eaLnBrk="1" hangingPunct="1"/>
            <a:endParaRPr lang="hr-HR" altLang="sr-Latn-RS" sz="1200"/>
          </a:p>
          <a:p>
            <a:pPr eaLnBrk="1" hangingPunct="1">
              <a:buFontTx/>
              <a:buChar char="-"/>
            </a:pPr>
            <a:r>
              <a:rPr lang="hr-HR" altLang="sr-Latn-RS" sz="1200"/>
              <a:t> utjecaj na ljude</a:t>
            </a:r>
          </a:p>
          <a:p>
            <a:pPr eaLnBrk="1" hangingPunct="1">
              <a:buFontTx/>
              <a:buChar char="-"/>
            </a:pPr>
            <a:r>
              <a:rPr lang="hr-HR" altLang="sr-Latn-RS" sz="1200"/>
              <a:t> sigurnost</a:t>
            </a:r>
          </a:p>
          <a:p>
            <a:pPr eaLnBrk="1" hangingPunct="1">
              <a:buFontTx/>
              <a:buChar char="-"/>
            </a:pPr>
            <a:r>
              <a:rPr lang="hr-HR" altLang="sr-Latn-RS" sz="1200"/>
              <a:t> utjecaj na okoliš</a:t>
            </a:r>
          </a:p>
          <a:p>
            <a:pPr eaLnBrk="1" hangingPunct="1">
              <a:buFontTx/>
              <a:buChar char="-"/>
            </a:pPr>
            <a:r>
              <a:rPr lang="hr-HR" altLang="sr-Latn-RS" sz="1200"/>
              <a:t> raspoloživost</a:t>
            </a:r>
          </a:p>
          <a:p>
            <a:pPr eaLnBrk="1" hangingPunct="1">
              <a:buFontTx/>
              <a:buChar char="-"/>
            </a:pPr>
            <a:r>
              <a:rPr lang="hr-HR" altLang="sr-Latn-RS" sz="1200"/>
              <a:t> javno mnijenje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4537075" y="3697287"/>
            <a:ext cx="1800225" cy="1417638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7561262" y="2544762"/>
            <a:ext cx="2089150" cy="1123950"/>
          </a:xfrm>
          <a:prstGeom prst="roundRect">
            <a:avLst>
              <a:gd name="adj" fmla="val 16667"/>
            </a:avLst>
          </a:prstGeom>
          <a:solidFill>
            <a:srgbClr val="E1E0C2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1200"/>
              <a:t>Matrica rizika</a:t>
            </a:r>
          </a:p>
          <a:p>
            <a:pPr algn="ctr" eaLnBrk="1" hangingPunct="1"/>
            <a:r>
              <a:rPr lang="hr-HR" altLang="sr-Latn-RS" sz="1200"/>
              <a:t>vjerojatnost x intenzitet</a:t>
            </a:r>
          </a:p>
          <a:p>
            <a:pPr algn="ctr" eaLnBrk="1" hangingPunct="1"/>
            <a:endParaRPr lang="hr-HR" altLang="sr-Latn-RS" sz="1200"/>
          </a:p>
          <a:p>
            <a:pPr algn="ctr" eaLnBrk="1" hangingPunct="1"/>
            <a:r>
              <a:rPr lang="hr-HR" altLang="sr-Latn-RS" sz="1200"/>
              <a:t>Definiranje kriterija prihvatljivosti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168650" y="2833687"/>
            <a:ext cx="431800" cy="223202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97062"/>
            <a:ext cx="792162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1338263" y="1312862"/>
            <a:ext cx="8715375" cy="5572125"/>
          </a:xfrm>
        </p:spPr>
        <p:txBody>
          <a:bodyPr/>
          <a:lstStyle/>
          <a:p>
            <a:pPr marL="174625" indent="-174625" eaLnBrk="1" hangingPunct="1">
              <a:lnSpc>
                <a:spcPct val="10000"/>
              </a:lnSpc>
              <a:spcBef>
                <a:spcPct val="40000"/>
              </a:spcBef>
              <a:tabLst>
                <a:tab pos="741363" algn="l"/>
              </a:tabLst>
              <a:defRPr/>
            </a:pPr>
            <a:endParaRPr lang="hr-HR" sz="2000" dirty="0" smtClean="0"/>
          </a:p>
          <a:p>
            <a:pPr marL="407987" indent="-263525">
              <a:defRPr/>
            </a:pPr>
            <a:r>
              <a:rPr lang="hr-HR" sz="1800" b="1" dirty="0" smtClean="0"/>
              <a:t>Kreiranje nomenklature i hijerarhijske raščlambe opreme koja je predmet analize na funkcionalne tehnološke cjeline (oblik stabla)</a:t>
            </a:r>
            <a:endParaRPr lang="en-US" sz="1800" b="1" dirty="0" smtClean="0"/>
          </a:p>
          <a:p>
            <a:pPr marL="263525" indent="-263525">
              <a:buFont typeface="Wingdings 3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nl-NL" dirty="0" smtClean="0"/>
          </a:p>
          <a:p>
            <a:pPr marL="454025" lvl="1" indent="-165100" eaLnBrk="1" hangingPunct="1">
              <a:lnSpc>
                <a:spcPct val="70000"/>
              </a:lnSpc>
              <a:spcBef>
                <a:spcPct val="40000"/>
              </a:spcBef>
              <a:buFont typeface="Verdana" pitchFamily="34" charset="0"/>
              <a:buNone/>
              <a:tabLst>
                <a:tab pos="741363" algn="l"/>
              </a:tabLst>
              <a:defRPr/>
            </a:pPr>
            <a:endParaRPr lang="hr-HR" sz="1800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012949"/>
            <a:ext cx="792162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400550" y="4862512"/>
            <a:ext cx="2089150" cy="1941512"/>
          </a:xfrm>
          <a:prstGeom prst="roundRect">
            <a:avLst>
              <a:gd name="adj" fmla="val 16667"/>
            </a:avLst>
          </a:prstGeom>
          <a:solidFill>
            <a:srgbClr val="E1E0C2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1200"/>
              <a:t>Uobičajeno je da raščlamba fizičke imovine / tehničkih sustava i infrastrukture bude sastavni dio CMMS / EAM sustava i programski se jednostavno prenese podatke u Optimizer+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616450" y="4460874"/>
            <a:ext cx="503238" cy="50482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5911850" y="4460874"/>
            <a:ext cx="576263" cy="50482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5408613" y="3957637"/>
            <a:ext cx="1066800" cy="0"/>
          </a:xfrm>
          <a:prstGeom prst="line">
            <a:avLst/>
          </a:prstGeom>
          <a:noFill/>
          <a:ln w="107950">
            <a:solidFill>
              <a:srgbClr val="008FC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2887663" y="2876549"/>
            <a:ext cx="2057400" cy="1981200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8A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9"/>
          <a:stretch>
            <a:fillRect/>
          </a:stretch>
        </p:blipFill>
        <p:spPr bwMode="auto">
          <a:xfrm>
            <a:off x="6559550" y="2084387"/>
            <a:ext cx="32559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Documents and Settings\kbrckan\Desktop\275009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668712"/>
            <a:ext cx="1400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699320" y="1530350"/>
            <a:ext cx="8715375" cy="5572125"/>
          </a:xfrm>
        </p:spPr>
        <p:txBody>
          <a:bodyPr/>
          <a:lstStyle/>
          <a:p>
            <a:pPr marL="174625" indent="-174625" eaLnBrk="1" hangingPunct="1">
              <a:lnSpc>
                <a:spcPct val="10000"/>
              </a:lnSpc>
              <a:spcBef>
                <a:spcPct val="40000"/>
              </a:spcBef>
              <a:tabLst>
                <a:tab pos="741363" algn="l"/>
              </a:tabLst>
              <a:defRPr/>
            </a:pPr>
            <a:endParaRPr lang="hr-HR" sz="2000" dirty="0" smtClean="0"/>
          </a:p>
          <a:p>
            <a:pPr marL="407987" indent="-263525">
              <a:defRPr/>
            </a:pPr>
            <a:r>
              <a:rPr lang="hr-HR" sz="1800" b="1" dirty="0" smtClean="0"/>
              <a:t>Inicijalna analiza kritičnosti i FMECA (</a:t>
            </a:r>
            <a:r>
              <a:rPr lang="hr-HR" sz="1800" b="1" dirty="0" err="1" smtClean="0"/>
              <a:t>Failure</a:t>
            </a:r>
            <a:r>
              <a:rPr lang="hr-HR" sz="1800" b="1" dirty="0" smtClean="0"/>
              <a:t> mode, </a:t>
            </a:r>
            <a:r>
              <a:rPr lang="hr-HR" sz="1800" b="1" dirty="0" err="1" smtClean="0"/>
              <a:t>effects</a:t>
            </a:r>
            <a:r>
              <a:rPr lang="hr-HR" sz="1800" b="1" dirty="0" smtClean="0"/>
              <a:t>, </a:t>
            </a:r>
            <a:r>
              <a:rPr lang="hr-HR" sz="1800" b="1" dirty="0" err="1" smtClean="0"/>
              <a:t>and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criticality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analysis</a:t>
            </a:r>
            <a:r>
              <a:rPr lang="hr-HR" sz="1800" b="1" dirty="0" smtClean="0"/>
              <a:t>)</a:t>
            </a:r>
            <a:endParaRPr lang="en-US" sz="1800" b="1" dirty="0" smtClean="0"/>
          </a:p>
          <a:p>
            <a:pPr marL="263525" indent="-263525">
              <a:buFont typeface="Wingdings 3" pitchFamily="18" charset="2"/>
              <a:buNone/>
              <a:defRPr/>
            </a:pPr>
            <a:endParaRPr lang="en-US" sz="2000" b="1" dirty="0" smtClean="0"/>
          </a:p>
          <a:p>
            <a:pPr>
              <a:defRPr/>
            </a:pPr>
            <a:endParaRPr lang="nl-NL" dirty="0" smtClean="0"/>
          </a:p>
          <a:p>
            <a:pPr marL="454025" lvl="1" indent="-165100" eaLnBrk="1" hangingPunct="1">
              <a:lnSpc>
                <a:spcPct val="70000"/>
              </a:lnSpc>
              <a:spcBef>
                <a:spcPct val="40000"/>
              </a:spcBef>
              <a:buFont typeface="Verdana" pitchFamily="34" charset="0"/>
              <a:buNone/>
              <a:tabLst>
                <a:tab pos="741363" algn="l"/>
              </a:tabLst>
              <a:defRPr/>
            </a:pPr>
            <a:endParaRPr lang="hr-HR" sz="1800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2228850"/>
            <a:ext cx="792162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589213"/>
            <a:ext cx="4464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3635375" y="3776663"/>
            <a:ext cx="4162425" cy="1139825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 flipV="1">
            <a:off x="3619500" y="5149850"/>
            <a:ext cx="3027363" cy="669925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315200" y="5253038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dirty="0"/>
              <a:t> </a:t>
            </a:r>
            <a:r>
              <a:rPr lang="hr-HR" dirty="0">
                <a:solidFill>
                  <a:srgbClr val="002060"/>
                </a:solidFill>
                <a:latin typeface="+mn-lt"/>
              </a:rPr>
              <a:t>Nije kritično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323263" y="4100513"/>
            <a:ext cx="126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solidFill>
                  <a:srgbClr val="002060"/>
                </a:solidFill>
                <a:latin typeface="+mn-lt"/>
              </a:rPr>
              <a:t>Kritično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6524625" y="5468938"/>
            <a:ext cx="83185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027863" y="2444750"/>
            <a:ext cx="3095625" cy="715963"/>
          </a:xfrm>
          <a:prstGeom prst="roundRect">
            <a:avLst>
              <a:gd name="adj" fmla="val 16667"/>
            </a:avLst>
          </a:prstGeom>
          <a:solidFill>
            <a:srgbClr val="E1E0C2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hr-HR" altLang="sr-Latn-RS" sz="1200" dirty="0"/>
              <a:t> Dodjeljivanje prioriteta (pod) sistemima</a:t>
            </a:r>
          </a:p>
          <a:p>
            <a:pPr eaLnBrk="1" hangingPunct="1">
              <a:buFontTx/>
              <a:buChar char="-"/>
            </a:pPr>
            <a:r>
              <a:rPr lang="hr-HR" altLang="sr-Latn-RS" sz="1200" dirty="0"/>
              <a:t> Dodjeljivanje vrsta mogućih kvarova</a:t>
            </a:r>
          </a:p>
          <a:p>
            <a:pPr eaLnBrk="1" hangingPunct="1">
              <a:buFontTx/>
              <a:buChar char="-"/>
            </a:pPr>
            <a:r>
              <a:rPr lang="hr-HR" altLang="sr-Latn-RS" sz="1200" dirty="0"/>
              <a:t> Kategorizacija </a:t>
            </a:r>
            <a:r>
              <a:rPr lang="hr-HR" altLang="sr-Latn-RS" sz="1200" dirty="0" smtClean="0"/>
              <a:t>posljedica kvarova</a:t>
            </a:r>
            <a:endParaRPr lang="hr-HR" altLang="sr-Latn-RS" sz="1200" dirty="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7388225" y="4316413"/>
            <a:ext cx="863600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7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1757363" y="1366043"/>
            <a:ext cx="8715375" cy="5572125"/>
          </a:xfrm>
        </p:spPr>
        <p:txBody>
          <a:bodyPr/>
          <a:lstStyle/>
          <a:p>
            <a:pPr marL="174625" indent="-174625" eaLnBrk="1" hangingPunct="1">
              <a:lnSpc>
                <a:spcPct val="10000"/>
              </a:lnSpc>
              <a:spcBef>
                <a:spcPct val="40000"/>
              </a:spcBef>
              <a:tabLst>
                <a:tab pos="741363" algn="l"/>
              </a:tabLst>
              <a:defRPr/>
            </a:pPr>
            <a:endParaRPr lang="hr-HR" sz="2000" dirty="0" smtClean="0"/>
          </a:p>
          <a:p>
            <a:pPr marL="407987" indent="-263525">
              <a:defRPr/>
            </a:pPr>
            <a:r>
              <a:rPr lang="hr-HR" sz="1800" b="1" dirty="0" smtClean="0"/>
              <a:t>Klasifikacija efekata i posljedica pojedinih kvarova</a:t>
            </a:r>
            <a:endParaRPr lang="en-US" sz="1800" b="1" dirty="0" smtClean="0"/>
          </a:p>
          <a:p>
            <a:pPr marL="263525" indent="-263525">
              <a:buFont typeface="Wingdings 3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nl-NL" dirty="0" smtClean="0"/>
          </a:p>
          <a:p>
            <a:pPr marL="454025" lvl="1" indent="-165100" eaLnBrk="1" hangingPunct="1">
              <a:lnSpc>
                <a:spcPct val="70000"/>
              </a:lnSpc>
              <a:spcBef>
                <a:spcPct val="40000"/>
              </a:spcBef>
              <a:buFont typeface="Verdana" pitchFamily="34" charset="0"/>
              <a:buNone/>
              <a:tabLst>
                <a:tab pos="741363" algn="l"/>
              </a:tabLst>
              <a:defRPr/>
            </a:pPr>
            <a:endParaRPr lang="hr-HR" sz="1800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066130"/>
            <a:ext cx="792162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49" y="2279252"/>
            <a:ext cx="7432279" cy="336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378200" y="5354239"/>
            <a:ext cx="6769100" cy="287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053" y="1207449"/>
            <a:ext cx="95599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Gartner</a:t>
            </a:r>
            <a:r>
              <a:rPr lang="hr-HR" sz="2800" b="1" baseline="30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je v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odeća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svjetska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analitička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tvrtka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područj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informacijsk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neupitni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autoritet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generiranju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mišljenja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stavova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procjena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sveukupno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tržište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4053" y="2915303"/>
            <a:ext cx="95611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Magični kvadrat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pruža 2D grafički prikaz pozicioniranja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četiri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konkurentnih dobavljača CMMS rješenja,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rast </a:t>
            </a:r>
            <a:r>
              <a:rPr lang="hr-H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tržišta </a:t>
            </a:r>
            <a:r>
              <a:rPr lang="hr-H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 a dobavljače razlikujemo kao: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31925" lvl="2" indent="-342900" algn="just">
              <a:buClr>
                <a:srgbClr val="004A82"/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Challangers</a:t>
            </a:r>
          </a:p>
          <a:p>
            <a:pPr marL="1431925" lvl="2" indent="-342900" algn="just">
              <a:buClr>
                <a:srgbClr val="004A82"/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Niche Players</a:t>
            </a:r>
            <a:endParaRPr lang="hr-HR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31925" lvl="2" indent="-342900" algn="just">
              <a:buClr>
                <a:srgbClr val="004A82"/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</a:t>
            </a:r>
          </a:p>
          <a:p>
            <a:pPr marL="1431925" lvl="2" indent="-342900" algn="just">
              <a:buClr>
                <a:srgbClr val="004A82"/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Visionaries</a:t>
            </a:r>
            <a:endParaRPr lang="hr-HR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0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504950" y="1516856"/>
            <a:ext cx="8715375" cy="5572125"/>
          </a:xfrm>
        </p:spPr>
        <p:txBody>
          <a:bodyPr/>
          <a:lstStyle/>
          <a:p>
            <a:pPr marL="174625" indent="-174625" eaLnBrk="1" hangingPunct="1">
              <a:lnSpc>
                <a:spcPct val="10000"/>
              </a:lnSpc>
              <a:spcBef>
                <a:spcPct val="40000"/>
              </a:spcBef>
              <a:tabLst>
                <a:tab pos="741363" algn="l"/>
              </a:tabLst>
              <a:defRPr/>
            </a:pPr>
            <a:endParaRPr lang="hr-HR" sz="2000" dirty="0" smtClean="0"/>
          </a:p>
          <a:p>
            <a:pPr marL="407987" indent="-263525">
              <a:defRPr/>
            </a:pPr>
            <a:r>
              <a:rPr lang="hr-HR" sz="1800" b="1" dirty="0" smtClean="0"/>
              <a:t>Konsolidacija planova održavanja u obliku standardnih </a:t>
            </a:r>
            <a:r>
              <a:rPr lang="hr-HR" sz="1800" b="1" dirty="0" smtClean="0"/>
              <a:t>zadataka na temelju provedenih analiza</a:t>
            </a:r>
            <a:endParaRPr lang="en-US" sz="1800" b="1" dirty="0" smtClean="0"/>
          </a:p>
          <a:p>
            <a:pPr marL="263525" indent="-263525">
              <a:buFont typeface="Wingdings 3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nl-NL" dirty="0" smtClean="0"/>
          </a:p>
          <a:p>
            <a:pPr marL="454025" lvl="1" indent="-165100" eaLnBrk="1" hangingPunct="1">
              <a:lnSpc>
                <a:spcPct val="70000"/>
              </a:lnSpc>
              <a:spcBef>
                <a:spcPct val="40000"/>
              </a:spcBef>
              <a:buFont typeface="Verdana" pitchFamily="34" charset="0"/>
              <a:buNone/>
              <a:tabLst>
                <a:tab pos="741363" algn="l"/>
              </a:tabLst>
              <a:defRPr/>
            </a:pPr>
            <a:endParaRPr lang="hr-HR" sz="1800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6" y="2377280"/>
            <a:ext cx="792162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03936" y="2449295"/>
            <a:ext cx="7200900" cy="3960813"/>
            <a:chOff x="1547664" y="1628800"/>
            <a:chExt cx="7200800" cy="3960440"/>
          </a:xfrm>
        </p:grpSpPr>
        <p:pic>
          <p:nvPicPr>
            <p:cNvPr id="14" name="Picture 10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00808"/>
              <a:ext cx="7043738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668979" y="1628800"/>
              <a:ext cx="1079485" cy="576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47664" y="3284407"/>
              <a:ext cx="7056339" cy="23048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2643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ontent Placeholder 19"/>
          <p:cNvSpPr>
            <a:spLocks noGrp="1"/>
          </p:cNvSpPr>
          <p:nvPr>
            <p:ph idx="1"/>
          </p:nvPr>
        </p:nvSpPr>
        <p:spPr>
          <a:xfrm>
            <a:off x="1417638" y="1385888"/>
            <a:ext cx="8715375" cy="55721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hr-HR" altLang="sr-Latn-RS" sz="1800" b="1" dirty="0" smtClean="0"/>
              <a:t>Simulacija mogućih scenarija koncepata održavanja</a:t>
            </a: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085975"/>
            <a:ext cx="792162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751138" y="2373313"/>
            <a:ext cx="3095625" cy="1123950"/>
          </a:xfrm>
          <a:prstGeom prst="roundRect">
            <a:avLst>
              <a:gd name="adj" fmla="val 16667"/>
            </a:avLst>
          </a:prstGeom>
          <a:solidFill>
            <a:srgbClr val="E1E0C2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hr-HR" altLang="sr-Latn-RS" sz="1200"/>
              <a:t> Kompariranje mogućih scenarija</a:t>
            </a:r>
          </a:p>
          <a:p>
            <a:pPr eaLnBrk="1" hangingPunct="1">
              <a:buFontTx/>
              <a:buChar char="-"/>
            </a:pPr>
            <a:r>
              <a:rPr lang="hr-HR" altLang="sr-Latn-RS" sz="1200"/>
              <a:t> Raspoloživost</a:t>
            </a:r>
          </a:p>
          <a:p>
            <a:pPr eaLnBrk="1" hangingPunct="1">
              <a:buFontTx/>
              <a:buChar char="-"/>
            </a:pPr>
            <a:r>
              <a:rPr lang="hr-HR" altLang="sr-Latn-RS" sz="1200"/>
              <a:t> Simulacija troškova u životnom ciklusu</a:t>
            </a:r>
          </a:p>
          <a:p>
            <a:pPr eaLnBrk="1" hangingPunct="1"/>
            <a:endParaRPr lang="hr-HR" altLang="sr-Latn-RS" sz="1200"/>
          </a:p>
          <a:p>
            <a:pPr eaLnBrk="1" hangingPunct="1"/>
            <a:r>
              <a:rPr lang="hr-HR" altLang="sr-Latn-RS" sz="1200"/>
              <a:t>   Optimiranje po svim kriterijima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846763" y="2157413"/>
            <a:ext cx="288925" cy="360362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030663"/>
            <a:ext cx="48244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4335463" y="3525838"/>
            <a:ext cx="215900" cy="865187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1654175"/>
            <a:ext cx="39243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1476375" y="1431926"/>
            <a:ext cx="8715375" cy="5572125"/>
          </a:xfrm>
        </p:spPr>
        <p:txBody>
          <a:bodyPr/>
          <a:lstStyle/>
          <a:p>
            <a:pPr marL="174625" indent="-174625" eaLnBrk="1" hangingPunct="1">
              <a:lnSpc>
                <a:spcPct val="10000"/>
              </a:lnSpc>
              <a:spcBef>
                <a:spcPct val="40000"/>
              </a:spcBef>
              <a:tabLst>
                <a:tab pos="741363" algn="l"/>
              </a:tabLst>
              <a:defRPr/>
            </a:pPr>
            <a:endParaRPr lang="hr-HR" sz="2000" dirty="0" smtClean="0"/>
          </a:p>
          <a:p>
            <a:pPr marL="407987" indent="-263525">
              <a:defRPr/>
            </a:pPr>
            <a:r>
              <a:rPr lang="hr-HR" sz="1800" b="1" dirty="0" smtClean="0"/>
              <a:t>Eksport podataka u EAM/CMMS sustav nakon provedbe cijelog procesa analize</a:t>
            </a:r>
            <a:endParaRPr lang="en-US" sz="1800" b="1" dirty="0" smtClean="0"/>
          </a:p>
          <a:p>
            <a:pPr marL="263525" indent="-263525">
              <a:buFont typeface="Wingdings 3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nl-NL" dirty="0" smtClean="0"/>
          </a:p>
          <a:p>
            <a:pPr marL="454025" lvl="1" indent="-165100" eaLnBrk="1" hangingPunct="1">
              <a:lnSpc>
                <a:spcPct val="70000"/>
              </a:lnSpc>
              <a:spcBef>
                <a:spcPct val="40000"/>
              </a:spcBef>
              <a:buFont typeface="Verdana" pitchFamily="34" charset="0"/>
              <a:buNone/>
              <a:tabLst>
                <a:tab pos="741363" algn="l"/>
              </a:tabLst>
              <a:defRPr/>
            </a:pPr>
            <a:endParaRPr lang="hr-HR" sz="1800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132013"/>
            <a:ext cx="792162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852987" y="2825751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852987" y="2825751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6913562" y="1987551"/>
            <a:ext cx="1657350" cy="1689100"/>
          </a:xfrm>
          <a:prstGeom prst="can">
            <a:avLst>
              <a:gd name="adj" fmla="val 28390"/>
            </a:avLst>
          </a:prstGeom>
          <a:noFill/>
          <a:ln w="19050">
            <a:solidFill>
              <a:srgbClr val="008A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0"/>
          <a:stretch>
            <a:fillRect/>
          </a:stretch>
        </p:blipFill>
        <p:spPr bwMode="auto">
          <a:xfrm>
            <a:off x="2954337" y="3716338"/>
            <a:ext cx="70437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Documents and Settings\kbrckan\Desktop\275009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2563813"/>
            <a:ext cx="1400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002712" y="3644901"/>
            <a:ext cx="10795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9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421436" y="1754278"/>
            <a:ext cx="9467850" cy="6057900"/>
            <a:chOff x="755650" y="2349500"/>
            <a:chExt cx="7848600" cy="4042823"/>
          </a:xfrm>
        </p:grpSpPr>
        <p:pic>
          <p:nvPicPr>
            <p:cNvPr id="18" name="Picture 14" descr="chalkboard-backgroun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349500"/>
              <a:ext cx="7848600" cy="391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itle 13"/>
            <p:cNvSpPr txBox="1">
              <a:spLocks/>
            </p:cNvSpPr>
            <p:nvPr/>
          </p:nvSpPr>
          <p:spPr bwMode="white">
            <a:xfrm>
              <a:off x="2146300" y="5349475"/>
              <a:ext cx="989012" cy="7396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4864" rIns="90000" bIns="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72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827584" y="2420888"/>
              <a:ext cx="6589340" cy="3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sr-Latn-RS" sz="2400" b="1" i="1" dirty="0">
                  <a:solidFill>
                    <a:schemeClr val="bg1"/>
                  </a:solidFill>
                  <a:latin typeface="Bradley Hand ITC" pitchFamily="66" charset="0"/>
                </a:rPr>
                <a:t>…</a:t>
              </a:r>
              <a:r>
                <a:rPr lang="hr-HR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Gdje je potrebno provoditi najviše održavanja?</a:t>
              </a:r>
              <a:endParaRPr lang="en-US" altLang="sr-Latn-RS" b="1" i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2051720" y="3501008"/>
              <a:ext cx="5111851" cy="51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/>
              <a:r>
                <a:rPr lang="en-US" altLang="sr-Latn-RS" b="1" i="1">
                  <a:solidFill>
                    <a:schemeClr val="bg1"/>
                  </a:solidFill>
                  <a:latin typeface="Bradley Hand ITC" pitchFamily="66" charset="0"/>
                </a:rPr>
                <a:t>…</a:t>
              </a:r>
              <a:r>
                <a:rPr lang="hr-HR" altLang="sr-Latn-RS" b="1" i="1">
                  <a:solidFill>
                    <a:schemeClr val="bg1"/>
                  </a:solidFill>
                  <a:latin typeface="Bradley Hand ITC" pitchFamily="66" charset="0"/>
                </a:rPr>
                <a:t>Što raditi i čemu dati prioritet ukoliko je budžet održavanja npr. 10 % manji?</a:t>
              </a:r>
              <a:endParaRPr lang="en-US" altLang="sr-Latn-RS" b="1" i="1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2555776" y="5013176"/>
              <a:ext cx="5457229" cy="51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/>
              <a:r>
                <a:rPr lang="en-US" altLang="sr-Latn-RS" b="1" i="1">
                  <a:solidFill>
                    <a:schemeClr val="bg1"/>
                  </a:solidFill>
                  <a:latin typeface="Bradley Hand ITC" pitchFamily="66" charset="0"/>
                </a:rPr>
                <a:t>…</a:t>
              </a:r>
              <a:r>
                <a:rPr lang="hr-HR" altLang="sr-Latn-RS" b="1" i="1">
                  <a:solidFill>
                    <a:schemeClr val="bg1"/>
                  </a:solidFill>
                  <a:latin typeface="Bradley Hand ITC" pitchFamily="66" charset="0"/>
                </a:rPr>
                <a:t>Ima li potrebe za redundancijom u tehničkom sustavu i je li isplativa njena provedba?</a:t>
              </a:r>
              <a:endParaRPr lang="en-US" altLang="sr-Latn-RS" b="1" i="1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971600" y="2780928"/>
              <a:ext cx="6589340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/>
              <a:r>
                <a:rPr lang="en-US" altLang="sr-Latn-RS" sz="2400" b="1" i="1">
                  <a:solidFill>
                    <a:schemeClr val="bg1"/>
                  </a:solidFill>
                  <a:latin typeface="Bradley Hand ITC" pitchFamily="66" charset="0"/>
                </a:rPr>
                <a:t>…</a:t>
              </a:r>
              <a:r>
                <a:rPr lang="hr-HR" altLang="sr-Latn-RS" b="1" i="1">
                  <a:solidFill>
                    <a:schemeClr val="bg1"/>
                  </a:solidFill>
                  <a:latin typeface="Bradley Hand ITC" pitchFamily="66" charset="0"/>
                </a:rPr>
                <a:t>Koliki su i gdje nastaju troškovi održavanja i što bi se dogodilo u slučaju manjeg opsega održavanja?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2411760" y="4149080"/>
              <a:ext cx="5111851" cy="116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/>
              <a:r>
                <a:rPr lang="en-US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…</a:t>
              </a:r>
              <a:r>
                <a:rPr lang="hr-HR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Gdje su slabe točke i ključni uzročnici smanjenja učinkovitosti tehničkih sustava</a:t>
              </a:r>
              <a:r>
                <a:rPr lang="en-US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 </a:t>
              </a:r>
              <a:r>
                <a:rPr lang="hr-HR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(</a:t>
              </a:r>
              <a:r>
                <a:rPr lang="en-US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performance killers</a:t>
              </a:r>
              <a:r>
                <a:rPr lang="hr-HR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)</a:t>
              </a:r>
              <a:r>
                <a:rPr lang="en-US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 </a:t>
              </a:r>
              <a:r>
                <a:rPr lang="hr-HR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i kako ih umanjiti ili eliminirati</a:t>
              </a:r>
              <a:r>
                <a:rPr lang="hr-HR" altLang="sr-Latn-RS" b="1" i="1" dirty="0" smtClean="0">
                  <a:solidFill>
                    <a:schemeClr val="bg1"/>
                  </a:solidFill>
                  <a:latin typeface="Bradley Hand ITC" pitchFamily="66" charset="0"/>
                </a:rPr>
                <a:t>?</a:t>
              </a:r>
              <a:endParaRPr lang="hr-HR" altLang="sr-Latn-RS" b="1" i="1" dirty="0">
                <a:solidFill>
                  <a:schemeClr val="bg1"/>
                </a:solidFill>
                <a:latin typeface="Bradley Hand ITC" pitchFamily="66" charset="0"/>
              </a:endParaRPr>
            </a:p>
            <a:p>
              <a:pPr marL="0" lvl="1"/>
              <a:endParaRPr lang="en-US" altLang="sr-Latn-RS" sz="3600" b="1" i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3131840" y="5661248"/>
              <a:ext cx="5457229" cy="73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/>
              <a:r>
                <a:rPr lang="en-US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…</a:t>
              </a:r>
              <a:r>
                <a:rPr lang="hr-HR" altLang="sr-Latn-RS" b="1" i="1" dirty="0">
                  <a:solidFill>
                    <a:schemeClr val="bg1"/>
                  </a:solidFill>
                  <a:latin typeface="Bradley Hand ITC" pitchFamily="66" charset="0"/>
                </a:rPr>
                <a:t>Što se može učiniti da se poveća raspoloživost tehničkog sustava?</a:t>
              </a:r>
            </a:p>
            <a:p>
              <a:pPr lvl="1" eaLnBrk="1" hangingPunct="1"/>
              <a:endParaRPr lang="en-US" altLang="sr-Latn-RS" b="1" i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550741" y="923281"/>
            <a:ext cx="8938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Primjena opisanog koncepta i alata koji podupiru njihovu provedbu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mogu dati odgovore na sljedeća i slična pitanja:</a:t>
            </a:r>
            <a:endParaRPr lang="hr-H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1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2" descr="Z:\Grupe\SustaviOdrzavanja\Supo\INAgip\Prezentacija\Screenshots Final Presentation\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47" y="1666874"/>
            <a:ext cx="985212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4247" y="1021190"/>
            <a:ext cx="9206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3.3.1.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Optimizacija strategije i procesa </a:t>
            </a:r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održavanja - primjer iz prakse</a:t>
            </a:r>
            <a:endParaRPr lang="hr-H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9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7" descr="Z:\Grupe\SustaviOdrzavanja\Supo\INAgip\Prezentacija\Screenshots Final Presentation\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97024"/>
            <a:ext cx="9459832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0800" y="3790950"/>
            <a:ext cx="9459832" cy="275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6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Z:\Grupe\SustaviOdrzavanja\Supo\INAgip\Prezentacija\Screenshots Final Presentation\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347906"/>
            <a:ext cx="9007692" cy="58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5000" y="3961606"/>
            <a:ext cx="1990725" cy="838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187052"/>
            <a:ext cx="3838575" cy="554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89126" y="3854444"/>
            <a:ext cx="3047999" cy="153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7" descr="I:\Grupe\SustaviOdrzavanja\Supo\INAgip\Prezentacija\Screenshots Final Presentation\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91" y="1568052"/>
            <a:ext cx="5973820" cy="313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91" y="5159542"/>
            <a:ext cx="5973820" cy="117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812" y="1320798"/>
            <a:ext cx="98322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Ključni pokazatelji uspješnosti održavanja (</a:t>
            </a:r>
            <a:r>
              <a:rPr lang="hr-H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KPI) - Izračun i analiza korištenjem CMMS sustava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938" y="2491278"/>
            <a:ext cx="95611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Europska norma EN 15341 - Održavanje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Ključni pokazatelji uspješnosti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održavanja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hr-H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1713" lvl="1" indent="-457200" algn="just">
              <a:buClr>
                <a:srgbClr val="006600"/>
              </a:buClr>
              <a:buSzPct val="80000"/>
              <a:buFont typeface="Wingdings" pitchFamily="2" charset="2"/>
              <a:buChar char="ü"/>
              <a:defRPr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Definira indikatore - ključne veličine i parametre 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prikazuju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sliku o tome koliko dobro upravljamo održavanjem i koristimo li svoju fizičku imovinu na konkurentan način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6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379538"/>
            <a:ext cx="873601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9913" y="1166080"/>
            <a:ext cx="6102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15341 - Održavanje -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Ključni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pokazatelji uspješnosti održavanja</a:t>
            </a:r>
          </a:p>
        </p:txBody>
      </p:sp>
    </p:spTree>
    <p:extLst>
      <p:ext uri="{BB962C8B-B14F-4D97-AF65-F5344CB8AC3E}">
        <p14:creationId xmlns:p14="http://schemas.microsoft.com/office/powerpoint/2010/main" val="4191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1460670"/>
            <a:ext cx="4663633" cy="46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36613" y="6098658"/>
            <a:ext cx="44565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Sposobnost izvršavanja zacrtane vizije</a:t>
            </a:r>
            <a:endParaRPr lang="hr-HR" sz="2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7769" y="1314558"/>
            <a:ext cx="542240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3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Challengers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dobro izvršavanje zacrtane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vizije, dominacija u velikom segmentu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tržišta, ne razumiju u kojem smjeru ide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tržište.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3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Niche</a:t>
            </a:r>
            <a:r>
              <a:rPr lang="hr-HR" sz="23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3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fokusirani su na mali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segment tržišta, slabost u inovacijama,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nemaju za cilj nadmašiti konkurenciju.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3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dobra sposobnost izvršavanja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vizije, dobra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pozicioniranost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u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budućnosti.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3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Visionaries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razumiju u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kojem smjeru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tržište, imaju viziju i sposobnost promjene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tržišnih pravila, slabija sposobnost 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izvršavanja.</a:t>
            </a:r>
            <a:endParaRPr lang="hr-HR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2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upp 11"/>
          <p:cNvGrpSpPr>
            <a:grpSpLocks/>
          </p:cNvGrpSpPr>
          <p:nvPr/>
        </p:nvGrpSpPr>
        <p:grpSpPr bwMode="auto">
          <a:xfrm>
            <a:off x="2664618" y="2954338"/>
            <a:ext cx="6259513" cy="1655763"/>
            <a:chOff x="2124075" y="1989138"/>
            <a:chExt cx="6259513" cy="1655762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76600" y="1989138"/>
              <a:ext cx="33115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r-HR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Ukupno vrijeme rada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156325" y="2997200"/>
              <a:ext cx="2225675" cy="6477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r-HR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Zastoji zbog</a:t>
              </a:r>
            </a:p>
            <a:p>
              <a:pPr algn="ctr" eaLnBrk="0" hangingPunct="0">
                <a:defRPr/>
              </a:pPr>
              <a:r>
                <a:rPr lang="hr-HR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održavanja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555875" y="2997200"/>
              <a:ext cx="33115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r-HR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Ukupno vrijeme rada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659563" y="2060576"/>
              <a:ext cx="172402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eaLnBrk="0" hangingPunct="0">
                <a:defRPr/>
              </a:pPr>
              <a:r>
                <a:rPr lang="hr-HR" sz="3200" i="1" dirty="0">
                  <a:solidFill>
                    <a:srgbClr val="0202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ea typeface="MS PGothic" pitchFamily="34" charset="-128"/>
                </a:rPr>
                <a:t> </a:t>
              </a:r>
              <a:r>
                <a:rPr lang="hr-HR" sz="1400" i="1" dirty="0" smtClean="0">
                  <a:solidFill>
                    <a:srgbClr val="020202"/>
                  </a:solidFill>
                  <a:latin typeface="Times New Roman" panose="02020603050405020304" pitchFamily="18" charset="0"/>
                  <a:ea typeface="MS PGothic" pitchFamily="34" charset="-128"/>
                  <a:cs typeface="Times New Roman" panose="02020603050405020304" pitchFamily="18" charset="0"/>
                </a:rPr>
                <a:t>X </a:t>
              </a:r>
              <a:r>
                <a:rPr lang="hr-HR" sz="1400" i="1" dirty="0">
                  <a:solidFill>
                    <a:srgbClr val="020202"/>
                  </a:solidFill>
                  <a:latin typeface="Times New Roman" panose="02020603050405020304" pitchFamily="18" charset="0"/>
                  <a:ea typeface="MS PGothic" pitchFamily="34" charset="-128"/>
                  <a:cs typeface="Times New Roman" panose="02020603050405020304" pitchFamily="18" charset="0"/>
                </a:rPr>
                <a:t>100</a:t>
              </a:r>
              <a:endParaRPr lang="hr-HR" sz="1400" dirty="0">
                <a:solidFill>
                  <a:srgbClr val="020202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24075" y="2781300"/>
              <a:ext cx="6119813" cy="0"/>
            </a:xfrm>
            <a:prstGeom prst="line">
              <a:avLst/>
            </a:prstGeom>
            <a:noFill/>
            <a:ln w="25400">
              <a:solidFill>
                <a:srgbClr val="0202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79724" y="1836737"/>
            <a:ext cx="5689600" cy="504825"/>
          </a:xfrm>
          <a:prstGeom prst="rect">
            <a:avLst/>
          </a:prstGeom>
        </p:spPr>
        <p:txBody>
          <a:bodyPr lIns="92075" tIns="46038" rIns="92075" bIns="46038"/>
          <a:lstStyle/>
          <a:p>
            <a:pPr algn="ctr">
              <a:lnSpc>
                <a:spcPts val="2488"/>
              </a:lnSpc>
              <a:defRPr/>
            </a:pPr>
            <a:r>
              <a:rPr lang="hr-HR" sz="3200" kern="0" dirty="0">
                <a:solidFill>
                  <a:srgbClr val="072F67"/>
                </a:solidFill>
                <a:latin typeface="Arial Black"/>
                <a:ea typeface="+mj-ea"/>
                <a:cs typeface="+mj-cs"/>
              </a:rPr>
              <a:t>Pokazatelj T1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151860" y="5205414"/>
            <a:ext cx="57374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r-HR" altLang="sr-Latn-R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Raspoloživost vezana na održavanje</a:t>
            </a:r>
          </a:p>
          <a:p>
            <a:pPr algn="ctr"/>
            <a:r>
              <a:rPr lang="hr-HR" altLang="sr-Latn-R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(gubitak vremena </a:t>
            </a:r>
            <a:r>
              <a:rPr lang="hr-HR" altLang="sr-Latn-R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rada zbog </a:t>
            </a:r>
            <a:r>
              <a:rPr lang="hr-HR" altLang="sr-Latn-R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aktivnosti održavanja)</a:t>
            </a: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1704973" y="3543427"/>
            <a:ext cx="681935" cy="40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altLang="sr-Latn-RS" sz="1400" i="1" dirty="0" smtClean="0">
                <a:solidFill>
                  <a:srgbClr val="000000"/>
                </a:solidFill>
                <a:latin typeface="Times New Roman" pitchFamily="18" charset="0"/>
              </a:rPr>
              <a:t>O1 </a:t>
            </a:r>
            <a:r>
              <a:rPr lang="da-DK" altLang="sr-Latn-RS" sz="1400" i="1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249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79724" y="1208087"/>
            <a:ext cx="5689600" cy="504825"/>
          </a:xfrm>
          <a:prstGeom prst="rect">
            <a:avLst/>
          </a:prstGeom>
        </p:spPr>
        <p:txBody>
          <a:bodyPr lIns="92075" tIns="46038" rIns="92075" bIns="46038"/>
          <a:lstStyle/>
          <a:p>
            <a:pPr algn="ctr">
              <a:lnSpc>
                <a:spcPts val="2488"/>
              </a:lnSpc>
              <a:defRPr/>
            </a:pPr>
            <a:r>
              <a:rPr lang="hr-HR" sz="3200" kern="0" dirty="0">
                <a:solidFill>
                  <a:srgbClr val="072F67"/>
                </a:solidFill>
                <a:latin typeface="Arial Black"/>
                <a:ea typeface="+mj-ea"/>
                <a:cs typeface="+mj-cs"/>
              </a:rPr>
              <a:t>Pokazatelj </a:t>
            </a:r>
            <a:r>
              <a:rPr lang="hr-HR" sz="3200" kern="0" dirty="0" smtClean="0">
                <a:solidFill>
                  <a:srgbClr val="072F67"/>
                </a:solidFill>
                <a:latin typeface="Arial Black"/>
                <a:ea typeface="+mj-ea"/>
                <a:cs typeface="+mj-cs"/>
              </a:rPr>
              <a:t>O18</a:t>
            </a:r>
            <a:endParaRPr lang="hr-HR" sz="3200" kern="0" dirty="0">
              <a:solidFill>
                <a:srgbClr val="072F67"/>
              </a:solidFill>
              <a:latin typeface="Arial Black"/>
              <a:ea typeface="+mj-ea"/>
              <a:cs typeface="+mj-cs"/>
            </a:endParaRPr>
          </a:p>
        </p:txBody>
      </p:sp>
      <p:grpSp>
        <p:nvGrpSpPr>
          <p:cNvPr id="16" name="Platshållare för innehåll 5"/>
          <p:cNvGrpSpPr>
            <a:grpSpLocks noGrp="1"/>
          </p:cNvGrpSpPr>
          <p:nvPr/>
        </p:nvGrpSpPr>
        <p:grpSpPr bwMode="auto">
          <a:xfrm>
            <a:off x="2219323" y="2012949"/>
            <a:ext cx="7216775" cy="4164013"/>
            <a:chOff x="0" y="620713"/>
            <a:chExt cx="8878888" cy="4833937"/>
          </a:xfrm>
        </p:grpSpPr>
        <p:sp>
          <p:nvSpPr>
            <p:cNvPr id="17" name="AutoShape 50"/>
            <p:cNvSpPr>
              <a:spLocks noChangeArrowheads="1"/>
            </p:cNvSpPr>
            <p:nvPr/>
          </p:nvSpPr>
          <p:spPr bwMode="auto">
            <a:xfrm rot="-4141351">
              <a:off x="-611188" y="2203451"/>
              <a:ext cx="3959225" cy="793750"/>
            </a:xfrm>
            <a:prstGeom prst="curvedDownArrow">
              <a:avLst>
                <a:gd name="adj1" fmla="val 44938"/>
                <a:gd name="adj2" fmla="val 199520"/>
                <a:gd name="adj3" fmla="val 33889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sr-Latn-RS" altLang="sr-Latn-R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943725" y="3981450"/>
              <a:ext cx="0" cy="209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447925" y="3981450"/>
              <a:ext cx="0" cy="209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" name="Line 2"/>
            <p:cNvSpPr>
              <a:spLocks noChangeShapeType="1"/>
            </p:cNvSpPr>
            <p:nvPr/>
          </p:nvSpPr>
          <p:spPr bwMode="auto">
            <a:xfrm>
              <a:off x="7777163" y="4649788"/>
              <a:ext cx="0" cy="666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6137275" y="4662488"/>
              <a:ext cx="7938" cy="542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86712" y="3351896"/>
              <a:ext cx="2818353" cy="4717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Održavanje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00379" y="4190418"/>
              <a:ext cx="2949213" cy="47178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Korektivno održavanje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41013" y="4190418"/>
              <a:ext cx="3353509" cy="4717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Preventivno održavanje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37888" y="4977337"/>
              <a:ext cx="1812496" cy="46994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Održavanje</a:t>
              </a:r>
            </a:p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prema stanju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851557" y="4977337"/>
              <a:ext cx="1810543" cy="46994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Održavanje u </a:t>
              </a:r>
            </a:p>
            <a:p>
              <a:pPr eaLnBrk="0" hangingPunct="0">
                <a:defRPr/>
              </a:pPr>
              <a:r>
                <a:rPr lang="hr-HR" sz="14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konst</a:t>
              </a: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. interval.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150379" y="4982867"/>
              <a:ext cx="1812496" cy="47178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Odgodivo</a:t>
              </a:r>
            </a:p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održavanje</a:t>
              </a:r>
              <a:r>
                <a:rPr lang="da-DK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	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068344" y="4982867"/>
              <a:ext cx="1810544" cy="47178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Neodgodivo</a:t>
              </a:r>
            </a:p>
            <a:p>
              <a:pPr algn="ctr"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održavanje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1116013" y="4005263"/>
              <a:ext cx="5868987" cy="23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656013" y="4662488"/>
              <a:ext cx="0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1911350" y="4662488"/>
              <a:ext cx="0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972650" y="1905217"/>
              <a:ext cx="3427727" cy="47178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Ukupni radni sati održavanja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498041" y="1027995"/>
              <a:ext cx="3580071" cy="46994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r-Latn-C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Radni sati </a:t>
              </a:r>
              <a:r>
                <a:rPr lang="hr-HR" sz="14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preventiv</a:t>
              </a:r>
              <a:r>
                <a:rPr lang="hr-HR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. održavanja</a:t>
              </a:r>
              <a:endParaRPr lang="da-DK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 flipV="1">
              <a:off x="2057400" y="1752600"/>
              <a:ext cx="5257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6312334" y="1027416"/>
              <a:ext cx="1677988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a-DK" altLang="sr-Latn-RS" sz="1400" i="1">
                  <a:solidFill>
                    <a:srgbClr val="000000"/>
                  </a:solidFill>
                  <a:latin typeface="Times New Roman" pitchFamily="18" charset="0"/>
                </a:rPr>
                <a:t>X 100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0" y="1371600"/>
              <a:ext cx="1677988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a-DK" altLang="sr-Latn-RS" sz="1400" i="1" dirty="0">
                  <a:solidFill>
                    <a:srgbClr val="000000"/>
                  </a:solidFill>
                  <a:latin typeface="Times New Roman" pitchFamily="18" charset="0"/>
                </a:rPr>
                <a:t>O18 =</a:t>
              </a:r>
            </a:p>
          </p:txBody>
        </p:sp>
        <p:sp>
          <p:nvSpPr>
            <p:cNvPr id="37" name="AutoShape 49"/>
            <p:cNvSpPr>
              <a:spLocks noChangeArrowheads="1"/>
            </p:cNvSpPr>
            <p:nvPr/>
          </p:nvSpPr>
          <p:spPr bwMode="auto">
            <a:xfrm rot="-5529094">
              <a:off x="1406525" y="2079625"/>
              <a:ext cx="1698625" cy="1400175"/>
            </a:xfrm>
            <a:prstGeom prst="curvedDownArrow">
              <a:avLst>
                <a:gd name="adj1" fmla="val 24701"/>
                <a:gd name="adj2" fmla="val 49402"/>
                <a:gd name="adj3" fmla="val 3708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sr-Latn-RS" altLang="sr-Latn-R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3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12" y="1247774"/>
            <a:ext cx="9578811" cy="6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0" y="1242033"/>
            <a:ext cx="9321850" cy="594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938285"/>
            <a:ext cx="9574212" cy="28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3075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3076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772913" y="2322696"/>
            <a:ext cx="6374389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defRPr/>
            </a:pPr>
            <a:r>
              <a:rPr lang="hr-H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 VIŠE O TRENDOVIMA RAZVOJA CMMS SISTEMA S ASPEKTA IT TEHNOLOGIJA I ASPEKTA PODRŠKE FUNKCIONALNOSTIMA ZA UPRAVLJANJE FIZIČKOM IMOVINOM </a:t>
            </a:r>
          </a:p>
          <a:p>
            <a:pPr marL="457200" lvl="1" indent="0" algn="ctr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defRPr/>
            </a:pPr>
            <a:endPara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defRPr/>
            </a:pPr>
            <a:endParaRPr lang="hr-H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defRPr/>
            </a:pPr>
            <a:r>
              <a:rPr lang="hr-H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U SLJEDEĆIM PREZENTACIJAMA …..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938" y="1918498"/>
            <a:ext cx="10075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Pitanja?</a:t>
            </a:r>
            <a:endParaRPr lang="en-US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yead.dk/conference/wp-content/uploads/2009/05/question-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74" y="3102604"/>
            <a:ext cx="26416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053" y="1308813"/>
            <a:ext cx="4725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Korisnost </a:t>
            </a:r>
            <a:r>
              <a:rPr lang="hr-HR" sz="28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Magičnog kvadrata</a:t>
            </a:r>
            <a:r>
              <a:rPr lang="hr-H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053" y="2153641"/>
            <a:ext cx="95599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Brza edukacija o mogućim dobavljačima CMMS rješenja, njihovoj sposobnosti zadovoljavanja trenutnih i budućih potreba krajnjih korisnika.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Jednostavnost u razumijevanju pozicije koje trenutno na tržištu zauzima pojedini dobavljač CMMS rješenja.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 usporedbe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pojedinih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dobavljača u izvršavanju zacrtane vizije u budućnosti.</a:t>
            </a:r>
          </a:p>
        </p:txBody>
      </p:sp>
    </p:spTree>
    <p:extLst>
      <p:ext uri="{BB962C8B-B14F-4D97-AF65-F5344CB8AC3E}">
        <p14:creationId xmlns:p14="http://schemas.microsoft.com/office/powerpoint/2010/main" val="23029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052" y="1308813"/>
            <a:ext cx="3692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Iskustvene preporuke?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053" y="2153641"/>
            <a:ext cx="95599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 imati na umu da fokusiranje samo na ‘</a:t>
            </a:r>
            <a:r>
              <a:rPr lang="hr-HR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kvadrant ne mora u svim slučajevima za nas biti najpovoljnije rješenje (postaviti načelo „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”!).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 je u razmatranje uzeti ‘</a:t>
            </a:r>
            <a:r>
              <a:rPr lang="hr-HR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Challengers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kvadrant.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određenim slučajevima ‘</a:t>
            </a:r>
            <a:r>
              <a:rPr lang="hr-HR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Niche</a:t>
            </a:r>
            <a:r>
              <a:rPr lang="hr-HR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bolje udovoljavaju potrebama korisnika nego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hr-HR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kraju izbor ovisi o tome kako se određeni dobavljač rješenja uklapa u plan za postizanje zacrtanih poslovnih ciljeva.</a:t>
            </a:r>
          </a:p>
        </p:txBody>
      </p:sp>
    </p:spTree>
    <p:extLst>
      <p:ext uri="{BB962C8B-B14F-4D97-AF65-F5344CB8AC3E}">
        <p14:creationId xmlns:p14="http://schemas.microsoft.com/office/powerpoint/2010/main" val="39764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21" y="1199407"/>
            <a:ext cx="5518167" cy="59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4053" y="1308813"/>
            <a:ext cx="34712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stvari?</a:t>
            </a:r>
          </a:p>
          <a:p>
            <a:pPr algn="just">
              <a:buClr>
                <a:schemeClr val="bg2"/>
              </a:buClr>
              <a:buSzPct val="80000"/>
              <a:defRPr/>
            </a:pPr>
            <a:endParaRPr lang="hr-H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 </a:t>
            </a:r>
            <a:r>
              <a:rPr lang="hr-H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Gartner</a:t>
            </a:r>
            <a:r>
              <a:rPr lang="hr-H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kvadranta za EAM/CMMS rješenja namijenjena za proizvodne (procesna i diskretna) djelatnosti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1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0"/>
            <a:ext cx="11161713" cy="94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9042" tIns="54521" rIns="109042" bIns="54521" anchor="ctr"/>
          <a:lstStyle/>
          <a:p>
            <a:endParaRPr lang="hr-HR"/>
          </a:p>
        </p:txBody>
      </p:sp>
      <p:sp>
        <p:nvSpPr>
          <p:cNvPr id="4099" name="Line 50"/>
          <p:cNvSpPr>
            <a:spLocks noChangeShapeType="1"/>
          </p:cNvSpPr>
          <p:nvPr/>
        </p:nvSpPr>
        <p:spPr bwMode="auto">
          <a:xfrm>
            <a:off x="0" y="7535863"/>
            <a:ext cx="1113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4100" name="Line 54"/>
          <p:cNvSpPr>
            <a:spLocks noChangeShapeType="1"/>
          </p:cNvSpPr>
          <p:nvPr/>
        </p:nvSpPr>
        <p:spPr bwMode="auto">
          <a:xfrm>
            <a:off x="1023938" y="1588"/>
            <a:ext cx="0" cy="792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42" tIns="54521" rIns="109042" bIns="54521">
            <a:spAutoFit/>
          </a:bodyPr>
          <a:lstStyle/>
          <a:p>
            <a:endParaRPr lang="hr-HR"/>
          </a:p>
        </p:txBody>
      </p:sp>
      <p:sp>
        <p:nvSpPr>
          <p:cNvPr id="8" name="TextBox 1"/>
          <p:cNvSpPr txBox="1"/>
          <p:nvPr/>
        </p:nvSpPr>
        <p:spPr>
          <a:xfrm>
            <a:off x="36513" y="7561263"/>
            <a:ext cx="871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4513" indent="-8731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125" indent="-2635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9638" indent="-3508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 Lisjak</a:t>
            </a:r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938" y="1194688"/>
            <a:ext cx="10081387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50000"/>
                </a:schemeClr>
              </a:buClr>
              <a:defRPr/>
            </a:pPr>
            <a:r>
              <a:rPr lang="hr-HR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USPOREDBA I IZBOR CMMS RJEŠENJA</a:t>
            </a:r>
            <a:endParaRPr lang="hr-H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5813" y="2244588"/>
            <a:ext cx="95599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Nabava i implementacija provjerenog CMMS rješenja s odgovarajućim funkcionalnostima za  odgovarajuću novčanu vrijednost.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Izbjeći subjektivnost pri razmatranju alternativa.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Usporediti alternative u odnosu na sve aspekte.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5813" y="1721368"/>
            <a:ext cx="399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Cilj?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5813" y="4645798"/>
            <a:ext cx="399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80000"/>
              <a:defRPr/>
            </a:pPr>
            <a:r>
              <a:rPr lang="hr-H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Rješenje?</a:t>
            </a:r>
            <a:endParaRPr lang="hr-H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5813" y="5204643"/>
            <a:ext cx="95599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Primjena metoda poslovnog odlučivanja (npr.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AHP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Korištenje specijaliziranih </a:t>
            </a:r>
            <a:r>
              <a:rPr lang="hr-H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servisa npr. </a:t>
            </a:r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PlantServices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en-US" sz="2800" dirty="0">
                <a:hlinkClick r:id="rId2"/>
              </a:rPr>
              <a:t>http://cmms.plantservices.com</a:t>
            </a:r>
            <a:r>
              <a:rPr lang="en-US" sz="2800" dirty="0" smtClean="0"/>
              <a:t>/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7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1942</Words>
  <Application>Microsoft Office PowerPoint</Application>
  <PresentationFormat>Custom</PresentationFormat>
  <Paragraphs>341</Paragraphs>
  <Slides>56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Bitmapafbeelding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Lisjak</dc:creator>
  <cp:lastModifiedBy>Kresimir Brckan</cp:lastModifiedBy>
  <cp:revision>166</cp:revision>
  <dcterms:created xsi:type="dcterms:W3CDTF">2011-09-27T02:26:13Z</dcterms:created>
  <dcterms:modified xsi:type="dcterms:W3CDTF">2014-04-07T11:14:53Z</dcterms:modified>
</cp:coreProperties>
</file>